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1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64" r:id="rId23"/>
    <p:sldId id="28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000"/>
    <p:restoredTop sz="95833"/>
  </p:normalViewPr>
  <p:slideViewPr>
    <p:cSldViewPr snapToGrid="0" snapToObjects="1">
      <p:cViewPr varScale="1">
        <p:scale>
          <a:sx n="104" d="100"/>
          <a:sy n="104" d="100"/>
        </p:scale>
        <p:origin x="12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icja.org/" TargetMode="External"/><Relationship Id="rId2" Type="http://schemas.openxmlformats.org/officeDocument/2006/relationships/hyperlink" Target="mailto:info@naicja.or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B8B9B-2842-3F4A-B500-4730978346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Elder and Youth Courts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5C2292-DAF7-6944-9784-07D07E15D7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National American Indian Court Judges Association</a:t>
            </a:r>
          </a:p>
          <a:p>
            <a:r>
              <a:rPr lang="en-US" dirty="0"/>
              <a:t>Tribal Court Legal Advocacy Training Series</a:t>
            </a:r>
          </a:p>
          <a:p>
            <a:r>
              <a:rPr lang="en-US" dirty="0"/>
              <a:t>Hon. Ron Whitener</a:t>
            </a:r>
          </a:p>
        </p:txBody>
      </p:sp>
    </p:spTree>
    <p:extLst>
      <p:ext uri="{BB962C8B-B14F-4D97-AF65-F5344CB8AC3E}">
        <p14:creationId xmlns:p14="http://schemas.microsoft.com/office/powerpoint/2010/main" val="2654350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2BD1B-5898-4A70-A0C8-96D468F26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types of offenses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3F20A-3E0D-4E37-B611-CFEB7E7C5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Theft</a:t>
            </a:r>
          </a:p>
          <a:p>
            <a:r>
              <a:rPr lang="en-US" dirty="0"/>
              <a:t>Shoplifting</a:t>
            </a:r>
          </a:p>
          <a:p>
            <a:r>
              <a:rPr lang="en-US" dirty="0"/>
              <a:t>Alcohol use</a:t>
            </a:r>
          </a:p>
          <a:p>
            <a:r>
              <a:rPr lang="en-US" dirty="0"/>
              <a:t>Vandalism</a:t>
            </a:r>
          </a:p>
          <a:p>
            <a:r>
              <a:rPr lang="en-US" dirty="0"/>
              <a:t>Disorderly conduct</a:t>
            </a:r>
          </a:p>
          <a:p>
            <a:r>
              <a:rPr lang="en-US" dirty="0"/>
              <a:t>Simple assault</a:t>
            </a:r>
          </a:p>
        </p:txBody>
      </p:sp>
    </p:spTree>
    <p:extLst>
      <p:ext uri="{BB962C8B-B14F-4D97-AF65-F5344CB8AC3E}">
        <p14:creationId xmlns:p14="http://schemas.microsoft.com/office/powerpoint/2010/main" val="1534274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73DAA-37FC-40AD-AE57-4F524FA6C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sentence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9AA6-9701-4C8D-9668-BC036F919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Essays</a:t>
            </a:r>
          </a:p>
          <a:p>
            <a:r>
              <a:rPr lang="en-US" dirty="0"/>
              <a:t>Apologies</a:t>
            </a:r>
          </a:p>
          <a:p>
            <a:r>
              <a:rPr lang="en-US" dirty="0"/>
              <a:t>Financial restitution</a:t>
            </a:r>
          </a:p>
          <a:p>
            <a:r>
              <a:rPr lang="en-US" dirty="0"/>
              <a:t>Community service</a:t>
            </a:r>
          </a:p>
          <a:p>
            <a:r>
              <a:rPr lang="en-US" dirty="0"/>
              <a:t>Cultural event attendance</a:t>
            </a:r>
          </a:p>
        </p:txBody>
      </p:sp>
    </p:spTree>
    <p:extLst>
      <p:ext uri="{BB962C8B-B14F-4D97-AF65-F5344CB8AC3E}">
        <p14:creationId xmlns:p14="http://schemas.microsoft.com/office/powerpoint/2010/main" val="2426408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BACBD-9897-4EFC-86AC-41345DF78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of Youth Courts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CA830-7DBB-46AB-84CB-FAA358A1D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Allows youth to be truly judged by their “peers”</a:t>
            </a:r>
          </a:p>
          <a:p>
            <a:r>
              <a:rPr lang="en-US" dirty="0"/>
              <a:t>Youth courts can contribute to community involvement and solidarity</a:t>
            </a:r>
          </a:p>
          <a:p>
            <a:r>
              <a:rPr lang="en-US" dirty="0"/>
              <a:t>Keeps participants away from more serious offenders</a:t>
            </a:r>
          </a:p>
          <a:p>
            <a:r>
              <a:rPr lang="en-US" dirty="0"/>
              <a:t>Can provide education on justice systems to participants, youth judges and youth attorneys</a:t>
            </a:r>
          </a:p>
          <a:p>
            <a:r>
              <a:rPr lang="en-US" dirty="0"/>
              <a:t>Research finds it increase the critical thinking skills of all involved</a:t>
            </a:r>
          </a:p>
        </p:txBody>
      </p:sp>
    </p:spTree>
    <p:extLst>
      <p:ext uri="{BB962C8B-B14F-4D97-AF65-F5344CB8AC3E}">
        <p14:creationId xmlns:p14="http://schemas.microsoft.com/office/powerpoint/2010/main" val="4022707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76AF2-6FD1-4002-9605-A15853ACB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Developing Elder and Youth Courts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2E7D00-467A-40F2-ACAE-608555FD78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52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FF41B-0228-4F19-96F6-3C1934E5A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8242-B956-40F6-8CB4-C8BF735C1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stakeholders</a:t>
            </a:r>
          </a:p>
          <a:p>
            <a:pPr lvl="1"/>
            <a:r>
              <a:rPr lang="en-US" dirty="0"/>
              <a:t>Community youth and elders</a:t>
            </a:r>
          </a:p>
          <a:p>
            <a:pPr lvl="1"/>
            <a:r>
              <a:rPr lang="en-US" dirty="0"/>
              <a:t>Judges</a:t>
            </a:r>
          </a:p>
          <a:p>
            <a:pPr lvl="1"/>
            <a:r>
              <a:rPr lang="en-US" dirty="0"/>
              <a:t>Juvenile and adult probation</a:t>
            </a:r>
          </a:p>
          <a:p>
            <a:pPr lvl="1"/>
            <a:r>
              <a:rPr lang="en-US" dirty="0"/>
              <a:t>Prosecutors</a:t>
            </a:r>
          </a:p>
          <a:p>
            <a:pPr lvl="1"/>
            <a:r>
              <a:rPr lang="en-US" dirty="0"/>
              <a:t>Defenders</a:t>
            </a:r>
          </a:p>
          <a:p>
            <a:pPr lvl="1"/>
            <a:r>
              <a:rPr lang="en-US" dirty="0"/>
              <a:t>Law enforcement</a:t>
            </a:r>
          </a:p>
          <a:p>
            <a:pPr lvl="1"/>
            <a:r>
              <a:rPr lang="en-US" dirty="0"/>
              <a:t>School officials</a:t>
            </a:r>
          </a:p>
          <a:p>
            <a:pPr lvl="1"/>
            <a:r>
              <a:rPr lang="en-US" dirty="0"/>
              <a:t>Existing elder/youth organizations</a:t>
            </a:r>
          </a:p>
          <a:p>
            <a:pPr lvl="1"/>
            <a:r>
              <a:rPr lang="en-US" dirty="0"/>
              <a:t>Anyone opposed to implementing a program like this</a:t>
            </a:r>
          </a:p>
          <a:p>
            <a:r>
              <a:rPr lang="en-US" dirty="0"/>
              <a:t>Identifying and recruiting stakeholders increases community buy-in </a:t>
            </a:r>
          </a:p>
          <a:p>
            <a:r>
              <a:rPr lang="en-US" dirty="0"/>
              <a:t>Helps identifies existing strengths and barriers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512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AFD7C-0589-4091-808D-4CB4D8804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 Stakeholder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8BC08-5049-444A-B0AF-B9C91E2B6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332509"/>
            <a:ext cx="6281873" cy="6049818"/>
          </a:xfrm>
        </p:spPr>
        <p:txBody>
          <a:bodyPr>
            <a:normAutofit/>
          </a:bodyPr>
          <a:lstStyle/>
          <a:p>
            <a:r>
              <a:rPr lang="en-US" dirty="0"/>
              <a:t>Brainstorm list of stakeholders</a:t>
            </a:r>
          </a:p>
          <a:p>
            <a:r>
              <a:rPr lang="en-US" dirty="0"/>
              <a:t>Clarify who may refer participants</a:t>
            </a:r>
          </a:p>
          <a:p>
            <a:r>
              <a:rPr lang="en-US" dirty="0"/>
              <a:t>What agencies and organizations can provide services?</a:t>
            </a:r>
          </a:p>
          <a:p>
            <a:pPr lvl="1"/>
            <a:r>
              <a:rPr lang="en-US" dirty="0"/>
              <a:t>Community service</a:t>
            </a:r>
          </a:p>
          <a:p>
            <a:pPr lvl="1"/>
            <a:r>
              <a:rPr lang="en-US" dirty="0"/>
              <a:t>Counseling</a:t>
            </a:r>
          </a:p>
          <a:p>
            <a:pPr lvl="1"/>
            <a:r>
              <a:rPr lang="en-US" dirty="0"/>
              <a:t>Education</a:t>
            </a:r>
          </a:p>
          <a:p>
            <a:pPr lvl="1"/>
            <a:r>
              <a:rPr lang="en-US" dirty="0"/>
              <a:t>Vocation</a:t>
            </a:r>
          </a:p>
          <a:p>
            <a:r>
              <a:rPr lang="en-US" dirty="0"/>
              <a:t>What can the stakeholder offer the elder/youth court program?</a:t>
            </a:r>
          </a:p>
          <a:p>
            <a:r>
              <a:rPr lang="en-US" dirty="0"/>
              <a:t>What benefits does the program offer the stakeholder?</a:t>
            </a:r>
          </a:p>
          <a:p>
            <a:r>
              <a:rPr lang="en-US" dirty="0"/>
              <a:t>What political support is needed?  Council champion?</a:t>
            </a:r>
          </a:p>
          <a:p>
            <a:r>
              <a:rPr lang="en-US" dirty="0"/>
              <a:t>Who is likely to oppose?</a:t>
            </a:r>
          </a:p>
          <a:p>
            <a:r>
              <a:rPr lang="en-US" dirty="0"/>
              <a:t>Who can provide volunteers?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2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796A0-C42D-4206-B889-D2487FB59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 Resource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D97D0-A3B9-4A25-9056-946A19E84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286327"/>
            <a:ext cx="6281873" cy="6243782"/>
          </a:xfrm>
        </p:spPr>
        <p:txBody>
          <a:bodyPr/>
          <a:lstStyle/>
          <a:p>
            <a:r>
              <a:rPr lang="en-US" dirty="0"/>
              <a:t>Identify and involve stakeholders</a:t>
            </a:r>
          </a:p>
          <a:p>
            <a:r>
              <a:rPr lang="en-US" dirty="0"/>
              <a:t>Collect data</a:t>
            </a:r>
          </a:p>
          <a:p>
            <a:pPr lvl="1"/>
            <a:r>
              <a:rPr lang="en-US" dirty="0"/>
              <a:t>Tribal mental health agency</a:t>
            </a:r>
          </a:p>
          <a:p>
            <a:pPr lvl="1"/>
            <a:r>
              <a:rPr lang="en-US" dirty="0"/>
              <a:t>School data</a:t>
            </a:r>
          </a:p>
          <a:p>
            <a:pPr lvl="1"/>
            <a:r>
              <a:rPr lang="en-US" dirty="0"/>
              <a:t>Law enforcement records</a:t>
            </a:r>
          </a:p>
          <a:p>
            <a:pPr lvl="1"/>
            <a:r>
              <a:rPr lang="en-US" dirty="0"/>
              <a:t>Juvenile and young adult prosecution records</a:t>
            </a:r>
          </a:p>
          <a:p>
            <a:r>
              <a:rPr lang="en-US" dirty="0"/>
              <a:t>Review existing policies </a:t>
            </a:r>
          </a:p>
          <a:p>
            <a:pPr lvl="1"/>
            <a:r>
              <a:rPr lang="en-US" dirty="0"/>
              <a:t>Other criminal or juvenile court diversions</a:t>
            </a:r>
          </a:p>
          <a:p>
            <a:pPr lvl="1"/>
            <a:r>
              <a:rPr lang="en-US" dirty="0"/>
              <a:t>School diversions not court-involved</a:t>
            </a:r>
          </a:p>
          <a:p>
            <a:r>
              <a:rPr lang="en-US" dirty="0"/>
              <a:t>Identify existing resources</a:t>
            </a:r>
          </a:p>
          <a:p>
            <a:pPr lvl="1"/>
            <a:r>
              <a:rPr lang="en-US" dirty="0"/>
              <a:t>Current resources used by the court</a:t>
            </a:r>
          </a:p>
          <a:p>
            <a:pPr lvl="1"/>
            <a:r>
              <a:rPr lang="en-US" dirty="0"/>
              <a:t>Resources in tribal social service departments</a:t>
            </a:r>
          </a:p>
          <a:p>
            <a:pPr lvl="1"/>
            <a:r>
              <a:rPr lang="en-US" dirty="0" err="1"/>
              <a:t>Privater</a:t>
            </a:r>
            <a:endParaRPr lang="en-US" dirty="0"/>
          </a:p>
          <a:p>
            <a:r>
              <a:rPr lang="en-US" dirty="0"/>
              <a:t>Develop community support</a:t>
            </a:r>
          </a:p>
          <a:p>
            <a:pPr lvl="1"/>
            <a:r>
              <a:rPr lang="en-US" dirty="0"/>
              <a:t>Conduct community talking circles or listening sessions</a:t>
            </a:r>
          </a:p>
        </p:txBody>
      </p:sp>
    </p:spTree>
    <p:extLst>
      <p:ext uri="{BB962C8B-B14F-4D97-AF65-F5344CB8AC3E}">
        <p14:creationId xmlns:p14="http://schemas.microsoft.com/office/powerpoint/2010/main" val="2545894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2DD35-00A5-44D1-B3A4-9D4DA93FD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Develop Program Mission, Goals and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9C3A8-E363-448F-B414-AFF91E54A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 meeting of stakeholders to brainstorm Mission, Goals and Objectives</a:t>
            </a:r>
          </a:p>
          <a:p>
            <a:r>
              <a:rPr lang="en-US" dirty="0"/>
              <a:t>Focus on:</a:t>
            </a:r>
          </a:p>
          <a:p>
            <a:pPr lvl="1"/>
            <a:r>
              <a:rPr lang="en-US" dirty="0"/>
              <a:t>What issues are we trying to address?</a:t>
            </a:r>
          </a:p>
          <a:p>
            <a:pPr lvl="1"/>
            <a:r>
              <a:rPr lang="en-US" dirty="0"/>
              <a:t>Which issues can we realistically address with existing resources and support</a:t>
            </a:r>
          </a:p>
          <a:p>
            <a:r>
              <a:rPr lang="en-US" dirty="0"/>
              <a:t>Differentiate between long-term and short-term goals</a:t>
            </a:r>
          </a:p>
          <a:p>
            <a:pPr lvl="1"/>
            <a:r>
              <a:rPr lang="en-US" dirty="0"/>
              <a:t>What has the most impact and is the most do-able?</a:t>
            </a:r>
          </a:p>
          <a:p>
            <a:r>
              <a:rPr lang="en-US" dirty="0"/>
              <a:t>Put the Mission, Goals and Objectives into writing</a:t>
            </a:r>
          </a:p>
        </p:txBody>
      </p:sp>
    </p:spTree>
    <p:extLst>
      <p:ext uri="{BB962C8B-B14F-4D97-AF65-F5344CB8AC3E}">
        <p14:creationId xmlns:p14="http://schemas.microsoft.com/office/powerpoint/2010/main" val="2371690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F354E-335E-49B5-818F-761A7988D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 Action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A017E-C186-4290-AFE2-2AB224E55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goals</a:t>
            </a:r>
          </a:p>
          <a:p>
            <a:r>
              <a:rPr lang="en-US" dirty="0"/>
              <a:t>Specify tasks to accomplish goals</a:t>
            </a:r>
          </a:p>
          <a:p>
            <a:r>
              <a:rPr lang="en-US" dirty="0"/>
              <a:t>Assign task to responsible parties</a:t>
            </a:r>
          </a:p>
          <a:p>
            <a:r>
              <a:rPr lang="en-US" dirty="0"/>
              <a:t>Schedule target due dates</a:t>
            </a:r>
          </a:p>
          <a:p>
            <a:r>
              <a:rPr lang="en-US" dirty="0"/>
              <a:t>Identify resources needed to accomplish tasks</a:t>
            </a:r>
          </a:p>
        </p:txBody>
      </p:sp>
    </p:spTree>
    <p:extLst>
      <p:ext uri="{BB962C8B-B14F-4D97-AF65-F5344CB8AC3E}">
        <p14:creationId xmlns:p14="http://schemas.microsoft.com/office/powerpoint/2010/main" val="1154335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6DA64-FA29-4C0F-824D-921D0B881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 Partnerships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FD36B-DB9B-4E6D-A277-9845912AE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 positive working relationships with tribal, state and private agencies and organizations</a:t>
            </a:r>
          </a:p>
          <a:p>
            <a:r>
              <a:rPr lang="en-US" dirty="0"/>
              <a:t>Learn about services they provide</a:t>
            </a:r>
          </a:p>
          <a:p>
            <a:r>
              <a:rPr lang="en-US" dirty="0"/>
              <a:t>Get to know their staff</a:t>
            </a:r>
          </a:p>
          <a:p>
            <a:r>
              <a:rPr lang="en-US" dirty="0"/>
              <a:t>Respect partner’s needs and constraints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934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D4DBC-D9A4-7C40-B733-9E55BE664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13167-1FBD-354A-93F9-CD5794CC1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Elder courts are a traditional justice model using elders to address community justice</a:t>
            </a:r>
          </a:p>
          <a:p>
            <a:r>
              <a:rPr lang="en-US" dirty="0"/>
              <a:t>Youth courts are newer, starting in state courts</a:t>
            </a:r>
          </a:p>
          <a:p>
            <a:r>
              <a:rPr lang="en-US" dirty="0"/>
              <a:t>Youth courts have existed for over 50 years</a:t>
            </a:r>
          </a:p>
        </p:txBody>
      </p:sp>
    </p:spTree>
    <p:extLst>
      <p:ext uri="{BB962C8B-B14F-4D97-AF65-F5344CB8AC3E}">
        <p14:creationId xmlns:p14="http://schemas.microsoft.com/office/powerpoint/2010/main" val="3742927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BE14C-4001-4C52-A340-AD9C6C155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 Agreements with Partners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ECEC9-8C03-4774-B958-C5938F9DD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193964"/>
            <a:ext cx="6281873" cy="645621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Type of treatment or service they will provide</a:t>
            </a:r>
          </a:p>
          <a:p>
            <a:r>
              <a:rPr lang="en-US" dirty="0"/>
              <a:t>Costs if any</a:t>
            </a:r>
          </a:p>
          <a:p>
            <a:r>
              <a:rPr lang="en-US" dirty="0"/>
              <a:t>Treatment and referral criteria</a:t>
            </a:r>
          </a:p>
          <a:p>
            <a:r>
              <a:rPr lang="en-US" dirty="0"/>
              <a:t>Process for referring</a:t>
            </a:r>
          </a:p>
          <a:p>
            <a:r>
              <a:rPr lang="en-US" dirty="0"/>
              <a:t>Process for successful and unsuccessful termination of clients or cases</a:t>
            </a:r>
          </a:p>
          <a:p>
            <a:r>
              <a:rPr lang="en-US" dirty="0"/>
              <a:t>Frequency and type of communication between parties</a:t>
            </a:r>
          </a:p>
          <a:p>
            <a:r>
              <a:rPr lang="en-US" dirty="0"/>
              <a:t>Information sharing</a:t>
            </a:r>
          </a:p>
          <a:p>
            <a:r>
              <a:rPr lang="en-US" dirty="0"/>
              <a:t>Confidentiality issues</a:t>
            </a:r>
          </a:p>
          <a:p>
            <a:r>
              <a:rPr lang="en-US" dirty="0"/>
              <a:t>Periodically review the relationship</a:t>
            </a:r>
          </a:p>
          <a:p>
            <a:r>
              <a:rPr lang="en-US" dirty="0"/>
              <a:t>Partner on other things</a:t>
            </a:r>
          </a:p>
          <a:p>
            <a:pPr lvl="1"/>
            <a:r>
              <a:rPr lang="en-US" dirty="0"/>
              <a:t>Mutual training workshops</a:t>
            </a:r>
          </a:p>
          <a:p>
            <a:pPr lvl="1"/>
            <a:r>
              <a:rPr lang="en-US" dirty="0"/>
              <a:t>Joint staff meetings</a:t>
            </a:r>
          </a:p>
          <a:p>
            <a:pPr lvl="1"/>
            <a:r>
              <a:rPr lang="en-US" dirty="0"/>
              <a:t>Open houses</a:t>
            </a:r>
          </a:p>
          <a:p>
            <a:r>
              <a:rPr lang="en-US" dirty="0"/>
              <a:t>Develop opportunity for non-tribal partners to develop a relationship with the tribal community</a:t>
            </a:r>
          </a:p>
        </p:txBody>
      </p:sp>
    </p:spTree>
    <p:extLst>
      <p:ext uri="{BB962C8B-B14F-4D97-AF65-F5344CB8AC3E}">
        <p14:creationId xmlns:p14="http://schemas.microsoft.com/office/powerpoint/2010/main" val="705419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43AE0-4294-45A3-9AA4-3CE6C8D5A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33F4F-CD87-4550-83EA-067971D81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Track your cases so you can report on positive outcomes</a:t>
            </a:r>
          </a:p>
          <a:p>
            <a:r>
              <a:rPr lang="en-US" dirty="0"/>
              <a:t>Conduct evaluation</a:t>
            </a:r>
          </a:p>
          <a:p>
            <a:pPr lvl="1"/>
            <a:r>
              <a:rPr lang="en-US" dirty="0"/>
              <a:t>Staff</a:t>
            </a:r>
          </a:p>
          <a:p>
            <a:pPr lvl="1"/>
            <a:r>
              <a:rPr lang="en-US" dirty="0"/>
              <a:t>Stakeholder</a:t>
            </a:r>
          </a:p>
          <a:p>
            <a:pPr lvl="1"/>
            <a:r>
              <a:rPr lang="en-US" dirty="0"/>
              <a:t>Participants</a:t>
            </a:r>
          </a:p>
          <a:p>
            <a:r>
              <a:rPr lang="en-US" dirty="0"/>
              <a:t>Compare outcomes to regular court process outcomes</a:t>
            </a:r>
          </a:p>
          <a:p>
            <a:r>
              <a:rPr lang="en-US" dirty="0"/>
              <a:t>Use outcomes to justify continued support and funding</a:t>
            </a:r>
          </a:p>
          <a:p>
            <a:r>
              <a:rPr lang="en-US" dirty="0"/>
              <a:t>Use outcomes to educate the community on benefit</a:t>
            </a:r>
          </a:p>
        </p:txBody>
      </p:sp>
    </p:spTree>
    <p:extLst>
      <p:ext uri="{BB962C8B-B14F-4D97-AF65-F5344CB8AC3E}">
        <p14:creationId xmlns:p14="http://schemas.microsoft.com/office/powerpoint/2010/main" val="2367095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AED50-6E3B-AF4C-A5B1-62828A007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CE4BA-8DBF-F142-ADA0-B85B07350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71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AED50-6E3B-AF4C-A5B1-62828A007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CE4BA-8DBF-F142-ADA0-B85B07350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any questions about this webinar, please email </a:t>
            </a:r>
            <a:r>
              <a:rPr lang="en-US" dirty="0">
                <a:hlinkClick r:id="rId2"/>
              </a:rPr>
              <a:t>info@naicja.org</a:t>
            </a:r>
            <a:endParaRPr lang="en-US" dirty="0"/>
          </a:p>
          <a:p>
            <a:r>
              <a:rPr lang="en-US" dirty="0"/>
              <a:t>If you want to see this webinar and other materials in this training series, please visit </a:t>
            </a:r>
            <a:r>
              <a:rPr lang="en-US" dirty="0">
                <a:hlinkClick r:id="rId3"/>
              </a:rPr>
              <a:t>www.naicja.org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140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FE59D-F354-4FC7-86C9-5879572B3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Elder and Youth Courts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91EB7-6906-4818-9B55-C81FCCB85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impose immediate consequences for new offenders</a:t>
            </a:r>
          </a:p>
          <a:p>
            <a:r>
              <a:rPr lang="en-US" dirty="0"/>
              <a:t>Elder courts bring experience and community knowledge into justice systems to require offenders to take responsibility, take accountability, and make amends</a:t>
            </a:r>
          </a:p>
          <a:p>
            <a:r>
              <a:rPr lang="en-US" dirty="0"/>
              <a:t>Youth courts use peers to require peers to take responsibility and take accountability, and make amends</a:t>
            </a:r>
          </a:p>
        </p:txBody>
      </p:sp>
    </p:spTree>
    <p:extLst>
      <p:ext uri="{BB962C8B-B14F-4D97-AF65-F5344CB8AC3E}">
        <p14:creationId xmlns:p14="http://schemas.microsoft.com/office/powerpoint/2010/main" val="1674020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689E3-47F0-426B-8FA4-AD49E9385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Elder Courts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E05B4-3B2B-49F4-82A8-C5616CC66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13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A0893-F9B2-5745-A1A2-6CDF45B94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DF05F-1754-3E4C-BBD6-F5643CF74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Usually, a diversion out of criminal courts</a:t>
            </a:r>
          </a:p>
          <a:p>
            <a:pPr lvl="1"/>
            <a:r>
              <a:rPr lang="en-US" dirty="0"/>
              <a:t>Often requires an admission of guilt and then diversion to the Elder’s Court</a:t>
            </a:r>
          </a:p>
          <a:p>
            <a:pPr lvl="1"/>
            <a:r>
              <a:rPr lang="en-US" dirty="0"/>
              <a:t>If a participant successfully completes, the conviction is not entered, and the case is dismissed</a:t>
            </a:r>
          </a:p>
          <a:p>
            <a:r>
              <a:rPr lang="en-US" dirty="0"/>
              <a:t>Often reserved for non-violent youth or younger adults</a:t>
            </a:r>
          </a:p>
          <a:p>
            <a:r>
              <a:rPr lang="en-US" dirty="0"/>
              <a:t>Often used for non-violent crimes</a:t>
            </a:r>
          </a:p>
        </p:txBody>
      </p:sp>
    </p:spTree>
    <p:extLst>
      <p:ext uri="{BB962C8B-B14F-4D97-AF65-F5344CB8AC3E}">
        <p14:creationId xmlns:p14="http://schemas.microsoft.com/office/powerpoint/2010/main" val="3688180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0CC0F-C6DD-5A42-9F50-09946E185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Elders Panel?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582A6-6974-B94C-8187-87F2E8810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tribal community, the elders will often know the participant, or at least will know their family and history</a:t>
            </a:r>
          </a:p>
          <a:p>
            <a:r>
              <a:rPr lang="en-US" dirty="0"/>
              <a:t>Allows the judges to speak about community knowledge</a:t>
            </a:r>
          </a:p>
          <a:p>
            <a:pPr lvl="1"/>
            <a:r>
              <a:rPr lang="en-US" dirty="0"/>
              <a:t>Tribal history</a:t>
            </a:r>
          </a:p>
          <a:p>
            <a:pPr lvl="1"/>
            <a:r>
              <a:rPr lang="en-US" dirty="0"/>
              <a:t>Family History</a:t>
            </a:r>
          </a:p>
          <a:p>
            <a:pPr lvl="1"/>
            <a:r>
              <a:rPr lang="en-US" dirty="0"/>
              <a:t>Personal stories</a:t>
            </a:r>
          </a:p>
          <a:p>
            <a:r>
              <a:rPr lang="en-US" dirty="0"/>
              <a:t>Can bring culture to bear</a:t>
            </a:r>
          </a:p>
          <a:p>
            <a:pPr lvl="1"/>
            <a:r>
              <a:rPr lang="en-US" dirty="0"/>
              <a:t>Culturally-relevant community service</a:t>
            </a:r>
          </a:p>
          <a:p>
            <a:pPr lvl="1"/>
            <a:r>
              <a:rPr lang="en-US" dirty="0"/>
              <a:t>Require attendance to tribal events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365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3CC9F-BD3C-5D4B-A186-EB811217C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and Process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59430-6578-6E40-9A4C-3459A1FE5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Some elder courts are more structured than others</a:t>
            </a:r>
          </a:p>
          <a:p>
            <a:r>
              <a:rPr lang="en-US" dirty="0"/>
              <a:t>Tulalip Elders Panel</a:t>
            </a:r>
          </a:p>
          <a:p>
            <a:pPr lvl="1"/>
            <a:r>
              <a:rPr lang="en-US" dirty="0"/>
              <a:t>Criteria is young adult first time offenders</a:t>
            </a:r>
          </a:p>
          <a:p>
            <a:pPr lvl="1"/>
            <a:r>
              <a:rPr lang="en-US" dirty="0"/>
              <a:t>Case is diverted out of main criminal court</a:t>
            </a:r>
          </a:p>
          <a:p>
            <a:pPr lvl="1"/>
            <a:r>
              <a:rPr lang="en-US" dirty="0"/>
              <a:t>Main court does not oversee Elders Panel cases</a:t>
            </a:r>
          </a:p>
          <a:p>
            <a:pPr lvl="1"/>
            <a:r>
              <a:rPr lang="en-US" dirty="0"/>
              <a:t>The Elders Panel works with the participant, and if successful, informs the main court and the case is dismissed</a:t>
            </a:r>
          </a:p>
          <a:p>
            <a:pPr lvl="1"/>
            <a:r>
              <a:rPr lang="en-US" dirty="0"/>
              <a:t>If Elders Panel declares that the participant is unsuccessful, case returns to main court and conviction is entered</a:t>
            </a:r>
          </a:p>
          <a:p>
            <a:r>
              <a:rPr lang="en-US" dirty="0"/>
              <a:t>More Structured Elders Courts</a:t>
            </a:r>
          </a:p>
          <a:p>
            <a:pPr lvl="1"/>
            <a:r>
              <a:rPr lang="en-US" dirty="0"/>
              <a:t>Uses a Handbook</a:t>
            </a:r>
          </a:p>
          <a:p>
            <a:pPr lvl="1"/>
            <a:r>
              <a:rPr lang="en-US" dirty="0"/>
              <a:t>Often is guided by a coordinator</a:t>
            </a:r>
          </a:p>
          <a:p>
            <a:pPr lvl="1"/>
            <a:r>
              <a:rPr lang="en-US" dirty="0"/>
              <a:t>Often is staffed by probation departments</a:t>
            </a:r>
          </a:p>
        </p:txBody>
      </p:sp>
    </p:spTree>
    <p:extLst>
      <p:ext uri="{BB962C8B-B14F-4D97-AF65-F5344CB8AC3E}">
        <p14:creationId xmlns:p14="http://schemas.microsoft.com/office/powerpoint/2010/main" val="1810605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D9116-CD82-48FE-ABF5-778A398DF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Youth Courts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A0391-60B7-46AA-8D80-71CBFE442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87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3025F-E524-47C2-88B2-C7D695B8B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23599-378E-4FB3-9BFE-76C35B3FA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require admission of guilt prior to diverting from juvenile justice courts</a:t>
            </a:r>
          </a:p>
          <a:p>
            <a:r>
              <a:rPr lang="en-US" dirty="0"/>
              <a:t>50% require only first-time offenders are eligible</a:t>
            </a:r>
          </a:p>
          <a:p>
            <a:r>
              <a:rPr lang="en-US" dirty="0"/>
              <a:t>50% use an adult as a judge and 50% use youth either as judges or as a tribunal</a:t>
            </a:r>
          </a:p>
          <a:p>
            <a:r>
              <a:rPr lang="en-US" dirty="0"/>
              <a:t>Some allow “youth attorneys” to represent the participant</a:t>
            </a:r>
          </a:p>
          <a:p>
            <a:r>
              <a:rPr lang="en-US" dirty="0"/>
              <a:t>Failure to complete a sentence results in return to main court system</a:t>
            </a:r>
          </a:p>
        </p:txBody>
      </p:sp>
    </p:spTree>
    <p:extLst>
      <p:ext uri="{BB962C8B-B14F-4D97-AF65-F5344CB8AC3E}">
        <p14:creationId xmlns:p14="http://schemas.microsoft.com/office/powerpoint/2010/main" val="4202054770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61</TotalTime>
  <Words>907</Words>
  <Application>Microsoft Office PowerPoint</Application>
  <PresentationFormat>Widescreen</PresentationFormat>
  <Paragraphs>156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Calibri Light</vt:lpstr>
      <vt:lpstr>Rockwell</vt:lpstr>
      <vt:lpstr>Wingdings</vt:lpstr>
      <vt:lpstr>Atlas</vt:lpstr>
      <vt:lpstr>Elder and Youth Courts</vt:lpstr>
      <vt:lpstr>History</vt:lpstr>
      <vt:lpstr>Goals of Elder and Youth Courts</vt:lpstr>
      <vt:lpstr>Elder Courts</vt:lpstr>
      <vt:lpstr>Structure</vt:lpstr>
      <vt:lpstr>Why Elders Panel?</vt:lpstr>
      <vt:lpstr>Training and Process </vt:lpstr>
      <vt:lpstr>Youth Courts</vt:lpstr>
      <vt:lpstr>Structure</vt:lpstr>
      <vt:lpstr>Common types of offenses</vt:lpstr>
      <vt:lpstr>Common sentence conditions</vt:lpstr>
      <vt:lpstr>Value of Youth Courts</vt:lpstr>
      <vt:lpstr>Developing Elder and Youth Courts</vt:lpstr>
      <vt:lpstr>Identify Stakeholders</vt:lpstr>
      <vt:lpstr>Conduct Stakeholder Analysis</vt:lpstr>
      <vt:lpstr>Conduct Resource Assessment</vt:lpstr>
      <vt:lpstr>Develop Program Mission, Goals and Objectives</vt:lpstr>
      <vt:lpstr>Develop Action Plan</vt:lpstr>
      <vt:lpstr>Develop Partnerships</vt:lpstr>
      <vt:lpstr>Develop Agreements with Partners</vt:lpstr>
      <vt:lpstr>Document Success</vt:lpstr>
      <vt:lpstr>Questions?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Elders Panel Justice</dc:title>
  <dc:creator>Mary Rodriguez</dc:creator>
  <cp:lastModifiedBy>Ron Whitener</cp:lastModifiedBy>
  <cp:revision>5</cp:revision>
  <dcterms:created xsi:type="dcterms:W3CDTF">2021-08-17T16:47:19Z</dcterms:created>
  <dcterms:modified xsi:type="dcterms:W3CDTF">2022-02-09T18:26:27Z</dcterms:modified>
</cp:coreProperties>
</file>