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9" r:id="rId3"/>
    <p:sldId id="271" r:id="rId4"/>
    <p:sldId id="272" r:id="rId5"/>
    <p:sldId id="273" r:id="rId6"/>
    <p:sldId id="282" r:id="rId7"/>
    <p:sldId id="275" r:id="rId8"/>
    <p:sldId id="276" r:id="rId9"/>
    <p:sldId id="279" r:id="rId10"/>
    <p:sldId id="280" r:id="rId11"/>
    <p:sldId id="274" r:id="rId12"/>
    <p:sldId id="257" r:id="rId13"/>
    <p:sldId id="283" r:id="rId14"/>
    <p:sldId id="284" r:id="rId15"/>
    <p:sldId id="291" r:id="rId16"/>
    <p:sldId id="29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y Rodriguez" initials="MR" lastIdx="2" clrIdx="0">
    <p:extLst>
      <p:ext uri="{19B8F6BF-5375-455C-9EA6-DF929625EA0E}">
        <p15:presenceInfo xmlns:p15="http://schemas.microsoft.com/office/powerpoint/2012/main" userId="S::maryr@naicja.org::447e27db-d860-481f-858a-647c32c719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59" autoAdjust="0"/>
    <p:restoredTop sz="94660"/>
  </p:normalViewPr>
  <p:slideViewPr>
    <p:cSldViewPr snapToGrid="0" showGuides="1">
      <p:cViewPr varScale="1">
        <p:scale>
          <a:sx n="114" d="100"/>
          <a:sy n="114" d="100"/>
        </p:scale>
        <p:origin x="474"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8-23T14:25:16.876" idx="1">
    <p:pos x="3765" y="1138"/>
    <p:text>Was this the original title for TCCLA 15, or was it Setting Up an Indigent Defense System?</p:text>
    <p:extLst>
      <p:ext uri="{C676402C-5697-4E1C-873F-D02D1690AC5C}">
        <p15:threadingInfo xmlns:p15="http://schemas.microsoft.com/office/powerpoint/2012/main" timeZoneBias="42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4D5E2-4E63-4508-B36C-3E79315DE69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69C329C-B537-4D7F-9E06-6C719A8B6A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39F5937-321F-4274-9400-BA887B3EF079}"/>
              </a:ext>
            </a:extLst>
          </p:cNvPr>
          <p:cNvSpPr>
            <a:spLocks noGrp="1"/>
          </p:cNvSpPr>
          <p:nvPr>
            <p:ph type="dt" sz="half" idx="10"/>
          </p:nvPr>
        </p:nvSpPr>
        <p:spPr/>
        <p:txBody>
          <a:bodyPr/>
          <a:lstStyle/>
          <a:p>
            <a:fld id="{0AF75A2B-C120-4744-9C3F-AE5C75986C4C}" type="datetimeFigureOut">
              <a:rPr lang="en-US" smtClean="0"/>
              <a:t>2/9/2022</a:t>
            </a:fld>
            <a:endParaRPr lang="en-US"/>
          </a:p>
        </p:txBody>
      </p:sp>
      <p:sp>
        <p:nvSpPr>
          <p:cNvPr id="5" name="Footer Placeholder 4">
            <a:extLst>
              <a:ext uri="{FF2B5EF4-FFF2-40B4-BE49-F238E27FC236}">
                <a16:creationId xmlns:a16="http://schemas.microsoft.com/office/drawing/2014/main" id="{D9E9B543-D72D-4620-92EF-705C958C27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7BD910-47DC-4B0A-9E08-022FAF588E35}"/>
              </a:ext>
            </a:extLst>
          </p:cNvPr>
          <p:cNvSpPr>
            <a:spLocks noGrp="1"/>
          </p:cNvSpPr>
          <p:nvPr>
            <p:ph type="sldNum" sz="quarter" idx="12"/>
          </p:nvPr>
        </p:nvSpPr>
        <p:spPr/>
        <p:txBody>
          <a:bodyPr/>
          <a:lstStyle/>
          <a:p>
            <a:fld id="{C3CBB826-DA94-4C97-8D3B-E99DC5CAE4DA}" type="slidenum">
              <a:rPr lang="en-US" smtClean="0"/>
              <a:t>‹#›</a:t>
            </a:fld>
            <a:endParaRPr lang="en-US"/>
          </a:p>
        </p:txBody>
      </p:sp>
    </p:spTree>
    <p:extLst>
      <p:ext uri="{BB962C8B-B14F-4D97-AF65-F5344CB8AC3E}">
        <p14:creationId xmlns:p14="http://schemas.microsoft.com/office/powerpoint/2010/main" val="2698278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8496A-5929-4C0C-B4F6-9EBD77E8025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DD178EA-CEF8-4FB3-A84C-142D217D27F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23BD75-99B8-49BD-BE68-ECDB30CBAFE4}"/>
              </a:ext>
            </a:extLst>
          </p:cNvPr>
          <p:cNvSpPr>
            <a:spLocks noGrp="1"/>
          </p:cNvSpPr>
          <p:nvPr>
            <p:ph type="dt" sz="half" idx="10"/>
          </p:nvPr>
        </p:nvSpPr>
        <p:spPr/>
        <p:txBody>
          <a:bodyPr/>
          <a:lstStyle/>
          <a:p>
            <a:fld id="{0AF75A2B-C120-4744-9C3F-AE5C75986C4C}" type="datetimeFigureOut">
              <a:rPr lang="en-US" smtClean="0"/>
              <a:t>2/9/2022</a:t>
            </a:fld>
            <a:endParaRPr lang="en-US"/>
          </a:p>
        </p:txBody>
      </p:sp>
      <p:sp>
        <p:nvSpPr>
          <p:cNvPr id="5" name="Footer Placeholder 4">
            <a:extLst>
              <a:ext uri="{FF2B5EF4-FFF2-40B4-BE49-F238E27FC236}">
                <a16:creationId xmlns:a16="http://schemas.microsoft.com/office/drawing/2014/main" id="{C6714D82-BDC3-43EE-B43C-3746F796B6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5616FC-4D92-42EF-AA24-61A3809B3C6F}"/>
              </a:ext>
            </a:extLst>
          </p:cNvPr>
          <p:cNvSpPr>
            <a:spLocks noGrp="1"/>
          </p:cNvSpPr>
          <p:nvPr>
            <p:ph type="sldNum" sz="quarter" idx="12"/>
          </p:nvPr>
        </p:nvSpPr>
        <p:spPr/>
        <p:txBody>
          <a:bodyPr/>
          <a:lstStyle/>
          <a:p>
            <a:fld id="{C3CBB826-DA94-4C97-8D3B-E99DC5CAE4DA}" type="slidenum">
              <a:rPr lang="en-US" smtClean="0"/>
              <a:t>‹#›</a:t>
            </a:fld>
            <a:endParaRPr lang="en-US"/>
          </a:p>
        </p:txBody>
      </p:sp>
    </p:spTree>
    <p:extLst>
      <p:ext uri="{BB962C8B-B14F-4D97-AF65-F5344CB8AC3E}">
        <p14:creationId xmlns:p14="http://schemas.microsoft.com/office/powerpoint/2010/main" val="2701657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867931-36B4-4701-8FAD-1BF965476D2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E5C801-495A-431B-9794-D73B3EB48C9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5B15AF-3D44-4A8E-AFDA-15090B4686E4}"/>
              </a:ext>
            </a:extLst>
          </p:cNvPr>
          <p:cNvSpPr>
            <a:spLocks noGrp="1"/>
          </p:cNvSpPr>
          <p:nvPr>
            <p:ph type="dt" sz="half" idx="10"/>
          </p:nvPr>
        </p:nvSpPr>
        <p:spPr/>
        <p:txBody>
          <a:bodyPr/>
          <a:lstStyle/>
          <a:p>
            <a:fld id="{0AF75A2B-C120-4744-9C3F-AE5C75986C4C}" type="datetimeFigureOut">
              <a:rPr lang="en-US" smtClean="0"/>
              <a:t>2/9/2022</a:t>
            </a:fld>
            <a:endParaRPr lang="en-US"/>
          </a:p>
        </p:txBody>
      </p:sp>
      <p:sp>
        <p:nvSpPr>
          <p:cNvPr id="5" name="Footer Placeholder 4">
            <a:extLst>
              <a:ext uri="{FF2B5EF4-FFF2-40B4-BE49-F238E27FC236}">
                <a16:creationId xmlns:a16="http://schemas.microsoft.com/office/drawing/2014/main" id="{DFBC6D97-B9C5-4EC7-AF5F-97329637D6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C9E4FF-20B9-482D-B7C1-7FC5BB6E59F3}"/>
              </a:ext>
            </a:extLst>
          </p:cNvPr>
          <p:cNvSpPr>
            <a:spLocks noGrp="1"/>
          </p:cNvSpPr>
          <p:nvPr>
            <p:ph type="sldNum" sz="quarter" idx="12"/>
          </p:nvPr>
        </p:nvSpPr>
        <p:spPr/>
        <p:txBody>
          <a:bodyPr/>
          <a:lstStyle/>
          <a:p>
            <a:fld id="{C3CBB826-DA94-4C97-8D3B-E99DC5CAE4DA}" type="slidenum">
              <a:rPr lang="en-US" smtClean="0"/>
              <a:t>‹#›</a:t>
            </a:fld>
            <a:endParaRPr lang="en-US"/>
          </a:p>
        </p:txBody>
      </p:sp>
    </p:spTree>
    <p:extLst>
      <p:ext uri="{BB962C8B-B14F-4D97-AF65-F5344CB8AC3E}">
        <p14:creationId xmlns:p14="http://schemas.microsoft.com/office/powerpoint/2010/main" val="2621282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247CC-EA26-4AB1-93E7-99459A0625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F79A5A-3B6B-4E50-8EFE-37D88A9C2FC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6B261B-D09D-4D1E-94E4-F3A1344D692F}"/>
              </a:ext>
            </a:extLst>
          </p:cNvPr>
          <p:cNvSpPr>
            <a:spLocks noGrp="1"/>
          </p:cNvSpPr>
          <p:nvPr>
            <p:ph type="dt" sz="half" idx="10"/>
          </p:nvPr>
        </p:nvSpPr>
        <p:spPr/>
        <p:txBody>
          <a:bodyPr/>
          <a:lstStyle/>
          <a:p>
            <a:fld id="{0AF75A2B-C120-4744-9C3F-AE5C75986C4C}" type="datetimeFigureOut">
              <a:rPr lang="en-US" smtClean="0"/>
              <a:t>2/9/2022</a:t>
            </a:fld>
            <a:endParaRPr lang="en-US"/>
          </a:p>
        </p:txBody>
      </p:sp>
      <p:sp>
        <p:nvSpPr>
          <p:cNvPr id="5" name="Footer Placeholder 4">
            <a:extLst>
              <a:ext uri="{FF2B5EF4-FFF2-40B4-BE49-F238E27FC236}">
                <a16:creationId xmlns:a16="http://schemas.microsoft.com/office/drawing/2014/main" id="{2C7EAC1D-D987-498C-A1F0-0652DF58F9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532FB8-FBF0-4965-AC46-E8234557FE7E}"/>
              </a:ext>
            </a:extLst>
          </p:cNvPr>
          <p:cNvSpPr>
            <a:spLocks noGrp="1"/>
          </p:cNvSpPr>
          <p:nvPr>
            <p:ph type="sldNum" sz="quarter" idx="12"/>
          </p:nvPr>
        </p:nvSpPr>
        <p:spPr/>
        <p:txBody>
          <a:bodyPr/>
          <a:lstStyle/>
          <a:p>
            <a:fld id="{C3CBB826-DA94-4C97-8D3B-E99DC5CAE4DA}" type="slidenum">
              <a:rPr lang="en-US" smtClean="0"/>
              <a:t>‹#›</a:t>
            </a:fld>
            <a:endParaRPr lang="en-US"/>
          </a:p>
        </p:txBody>
      </p:sp>
    </p:spTree>
    <p:extLst>
      <p:ext uri="{BB962C8B-B14F-4D97-AF65-F5344CB8AC3E}">
        <p14:creationId xmlns:p14="http://schemas.microsoft.com/office/powerpoint/2010/main" val="100397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E03A6-25C2-4688-BA13-0517A88C7AE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D520B10-A279-4CC2-B594-5A9A8744228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4E71822-1FA9-4E63-BFF0-D636E7BB0EC8}"/>
              </a:ext>
            </a:extLst>
          </p:cNvPr>
          <p:cNvSpPr>
            <a:spLocks noGrp="1"/>
          </p:cNvSpPr>
          <p:nvPr>
            <p:ph type="dt" sz="half" idx="10"/>
          </p:nvPr>
        </p:nvSpPr>
        <p:spPr/>
        <p:txBody>
          <a:bodyPr/>
          <a:lstStyle/>
          <a:p>
            <a:fld id="{0AF75A2B-C120-4744-9C3F-AE5C75986C4C}" type="datetimeFigureOut">
              <a:rPr lang="en-US" smtClean="0"/>
              <a:t>2/9/2022</a:t>
            </a:fld>
            <a:endParaRPr lang="en-US"/>
          </a:p>
        </p:txBody>
      </p:sp>
      <p:sp>
        <p:nvSpPr>
          <p:cNvPr id="5" name="Footer Placeholder 4">
            <a:extLst>
              <a:ext uri="{FF2B5EF4-FFF2-40B4-BE49-F238E27FC236}">
                <a16:creationId xmlns:a16="http://schemas.microsoft.com/office/drawing/2014/main" id="{9392780E-FB8C-4E35-A5E7-2A82FBF9DA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73AEA0-F8E6-4142-9AC3-567CABA11364}"/>
              </a:ext>
            </a:extLst>
          </p:cNvPr>
          <p:cNvSpPr>
            <a:spLocks noGrp="1"/>
          </p:cNvSpPr>
          <p:nvPr>
            <p:ph type="sldNum" sz="quarter" idx="12"/>
          </p:nvPr>
        </p:nvSpPr>
        <p:spPr/>
        <p:txBody>
          <a:bodyPr/>
          <a:lstStyle/>
          <a:p>
            <a:fld id="{C3CBB826-DA94-4C97-8D3B-E99DC5CAE4DA}" type="slidenum">
              <a:rPr lang="en-US" smtClean="0"/>
              <a:t>‹#›</a:t>
            </a:fld>
            <a:endParaRPr lang="en-US"/>
          </a:p>
        </p:txBody>
      </p:sp>
    </p:spTree>
    <p:extLst>
      <p:ext uri="{BB962C8B-B14F-4D97-AF65-F5344CB8AC3E}">
        <p14:creationId xmlns:p14="http://schemas.microsoft.com/office/powerpoint/2010/main" val="1833053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2C0B4-FA5E-43EF-8677-A72A928D23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511852-4E04-4550-AA2F-4BA819A88D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DA3F3D8-5E69-45D7-B172-95BED262B67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C1CC317-C120-4F79-BBA0-3BE34537D9B2}"/>
              </a:ext>
            </a:extLst>
          </p:cNvPr>
          <p:cNvSpPr>
            <a:spLocks noGrp="1"/>
          </p:cNvSpPr>
          <p:nvPr>
            <p:ph type="dt" sz="half" idx="10"/>
          </p:nvPr>
        </p:nvSpPr>
        <p:spPr/>
        <p:txBody>
          <a:bodyPr/>
          <a:lstStyle/>
          <a:p>
            <a:fld id="{0AF75A2B-C120-4744-9C3F-AE5C75986C4C}" type="datetimeFigureOut">
              <a:rPr lang="en-US" smtClean="0"/>
              <a:t>2/9/2022</a:t>
            </a:fld>
            <a:endParaRPr lang="en-US"/>
          </a:p>
        </p:txBody>
      </p:sp>
      <p:sp>
        <p:nvSpPr>
          <p:cNvPr id="6" name="Footer Placeholder 5">
            <a:extLst>
              <a:ext uri="{FF2B5EF4-FFF2-40B4-BE49-F238E27FC236}">
                <a16:creationId xmlns:a16="http://schemas.microsoft.com/office/drawing/2014/main" id="{8CD70CDD-A3C0-482A-9866-D43F69EA7F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2B9E4A-E6FB-422C-9727-77666FEC805A}"/>
              </a:ext>
            </a:extLst>
          </p:cNvPr>
          <p:cNvSpPr>
            <a:spLocks noGrp="1"/>
          </p:cNvSpPr>
          <p:nvPr>
            <p:ph type="sldNum" sz="quarter" idx="12"/>
          </p:nvPr>
        </p:nvSpPr>
        <p:spPr/>
        <p:txBody>
          <a:bodyPr/>
          <a:lstStyle/>
          <a:p>
            <a:fld id="{C3CBB826-DA94-4C97-8D3B-E99DC5CAE4DA}" type="slidenum">
              <a:rPr lang="en-US" smtClean="0"/>
              <a:t>‹#›</a:t>
            </a:fld>
            <a:endParaRPr lang="en-US"/>
          </a:p>
        </p:txBody>
      </p:sp>
    </p:spTree>
    <p:extLst>
      <p:ext uri="{BB962C8B-B14F-4D97-AF65-F5344CB8AC3E}">
        <p14:creationId xmlns:p14="http://schemas.microsoft.com/office/powerpoint/2010/main" val="1282484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DFA05-1883-46CB-AA6F-4AF3E782E92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2998984-0FE8-41BB-8848-40D0BF891A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1CEABD-EC3E-45C3-ABFD-DFBD4CE4EA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BF5D7BB-386A-4D6D-A643-34DEC39D35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00FB3C-DF34-4881-A8C1-D1BFD67E533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C4D9E7-15B2-4911-9C36-B439C1C338B7}"/>
              </a:ext>
            </a:extLst>
          </p:cNvPr>
          <p:cNvSpPr>
            <a:spLocks noGrp="1"/>
          </p:cNvSpPr>
          <p:nvPr>
            <p:ph type="dt" sz="half" idx="10"/>
          </p:nvPr>
        </p:nvSpPr>
        <p:spPr/>
        <p:txBody>
          <a:bodyPr/>
          <a:lstStyle/>
          <a:p>
            <a:fld id="{0AF75A2B-C120-4744-9C3F-AE5C75986C4C}" type="datetimeFigureOut">
              <a:rPr lang="en-US" smtClean="0"/>
              <a:t>2/9/2022</a:t>
            </a:fld>
            <a:endParaRPr lang="en-US"/>
          </a:p>
        </p:txBody>
      </p:sp>
      <p:sp>
        <p:nvSpPr>
          <p:cNvPr id="8" name="Footer Placeholder 7">
            <a:extLst>
              <a:ext uri="{FF2B5EF4-FFF2-40B4-BE49-F238E27FC236}">
                <a16:creationId xmlns:a16="http://schemas.microsoft.com/office/drawing/2014/main" id="{324B91ED-43B5-4D58-8732-1EE032C0853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DFD8C16-26A4-482F-9761-5FD36BA47F87}"/>
              </a:ext>
            </a:extLst>
          </p:cNvPr>
          <p:cNvSpPr>
            <a:spLocks noGrp="1"/>
          </p:cNvSpPr>
          <p:nvPr>
            <p:ph type="sldNum" sz="quarter" idx="12"/>
          </p:nvPr>
        </p:nvSpPr>
        <p:spPr/>
        <p:txBody>
          <a:bodyPr/>
          <a:lstStyle/>
          <a:p>
            <a:fld id="{C3CBB826-DA94-4C97-8D3B-E99DC5CAE4DA}" type="slidenum">
              <a:rPr lang="en-US" smtClean="0"/>
              <a:t>‹#›</a:t>
            </a:fld>
            <a:endParaRPr lang="en-US"/>
          </a:p>
        </p:txBody>
      </p:sp>
    </p:spTree>
    <p:extLst>
      <p:ext uri="{BB962C8B-B14F-4D97-AF65-F5344CB8AC3E}">
        <p14:creationId xmlns:p14="http://schemas.microsoft.com/office/powerpoint/2010/main" val="1924539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B3EF5-2840-4EA2-927F-6CA7A289769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135205A-78A6-4971-BE6B-D0DC504941D3}"/>
              </a:ext>
            </a:extLst>
          </p:cNvPr>
          <p:cNvSpPr>
            <a:spLocks noGrp="1"/>
          </p:cNvSpPr>
          <p:nvPr>
            <p:ph type="dt" sz="half" idx="10"/>
          </p:nvPr>
        </p:nvSpPr>
        <p:spPr/>
        <p:txBody>
          <a:bodyPr/>
          <a:lstStyle/>
          <a:p>
            <a:fld id="{0AF75A2B-C120-4744-9C3F-AE5C75986C4C}" type="datetimeFigureOut">
              <a:rPr lang="en-US" smtClean="0"/>
              <a:t>2/9/2022</a:t>
            </a:fld>
            <a:endParaRPr lang="en-US"/>
          </a:p>
        </p:txBody>
      </p:sp>
      <p:sp>
        <p:nvSpPr>
          <p:cNvPr id="4" name="Footer Placeholder 3">
            <a:extLst>
              <a:ext uri="{FF2B5EF4-FFF2-40B4-BE49-F238E27FC236}">
                <a16:creationId xmlns:a16="http://schemas.microsoft.com/office/drawing/2014/main" id="{F2CFF860-00C6-455C-B2F0-861F62B49DF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CC26B3E-A315-4194-9A7F-E0511504F252}"/>
              </a:ext>
            </a:extLst>
          </p:cNvPr>
          <p:cNvSpPr>
            <a:spLocks noGrp="1"/>
          </p:cNvSpPr>
          <p:nvPr>
            <p:ph type="sldNum" sz="quarter" idx="12"/>
          </p:nvPr>
        </p:nvSpPr>
        <p:spPr/>
        <p:txBody>
          <a:bodyPr/>
          <a:lstStyle/>
          <a:p>
            <a:fld id="{C3CBB826-DA94-4C97-8D3B-E99DC5CAE4DA}" type="slidenum">
              <a:rPr lang="en-US" smtClean="0"/>
              <a:t>‹#›</a:t>
            </a:fld>
            <a:endParaRPr lang="en-US"/>
          </a:p>
        </p:txBody>
      </p:sp>
    </p:spTree>
    <p:extLst>
      <p:ext uri="{BB962C8B-B14F-4D97-AF65-F5344CB8AC3E}">
        <p14:creationId xmlns:p14="http://schemas.microsoft.com/office/powerpoint/2010/main" val="405917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CDB019-0081-4F0A-AA5E-EA3BE9933A3B}"/>
              </a:ext>
            </a:extLst>
          </p:cNvPr>
          <p:cNvSpPr>
            <a:spLocks noGrp="1"/>
          </p:cNvSpPr>
          <p:nvPr>
            <p:ph type="dt" sz="half" idx="10"/>
          </p:nvPr>
        </p:nvSpPr>
        <p:spPr/>
        <p:txBody>
          <a:bodyPr/>
          <a:lstStyle/>
          <a:p>
            <a:fld id="{0AF75A2B-C120-4744-9C3F-AE5C75986C4C}" type="datetimeFigureOut">
              <a:rPr lang="en-US" smtClean="0"/>
              <a:t>2/9/2022</a:t>
            </a:fld>
            <a:endParaRPr lang="en-US"/>
          </a:p>
        </p:txBody>
      </p:sp>
      <p:sp>
        <p:nvSpPr>
          <p:cNvPr id="3" name="Footer Placeholder 2">
            <a:extLst>
              <a:ext uri="{FF2B5EF4-FFF2-40B4-BE49-F238E27FC236}">
                <a16:creationId xmlns:a16="http://schemas.microsoft.com/office/drawing/2014/main" id="{4B6B5A47-1311-42AA-BFAE-70EB170E272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F1A0D5-ACC3-45DB-B369-E118123A290A}"/>
              </a:ext>
            </a:extLst>
          </p:cNvPr>
          <p:cNvSpPr>
            <a:spLocks noGrp="1"/>
          </p:cNvSpPr>
          <p:nvPr>
            <p:ph type="sldNum" sz="quarter" idx="12"/>
          </p:nvPr>
        </p:nvSpPr>
        <p:spPr/>
        <p:txBody>
          <a:bodyPr/>
          <a:lstStyle/>
          <a:p>
            <a:fld id="{C3CBB826-DA94-4C97-8D3B-E99DC5CAE4DA}" type="slidenum">
              <a:rPr lang="en-US" smtClean="0"/>
              <a:t>‹#›</a:t>
            </a:fld>
            <a:endParaRPr lang="en-US"/>
          </a:p>
        </p:txBody>
      </p:sp>
    </p:spTree>
    <p:extLst>
      <p:ext uri="{BB962C8B-B14F-4D97-AF65-F5344CB8AC3E}">
        <p14:creationId xmlns:p14="http://schemas.microsoft.com/office/powerpoint/2010/main" val="947466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8F805-4024-4A8D-AB8A-A1925D0FEE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6662A8A-45DD-4601-A878-24F3222FBF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F395589-2257-4CB4-BF80-CEB3DD6D30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AC1F11-73AB-4FD3-A6EF-253A7A5B0CA5}"/>
              </a:ext>
            </a:extLst>
          </p:cNvPr>
          <p:cNvSpPr>
            <a:spLocks noGrp="1"/>
          </p:cNvSpPr>
          <p:nvPr>
            <p:ph type="dt" sz="half" idx="10"/>
          </p:nvPr>
        </p:nvSpPr>
        <p:spPr/>
        <p:txBody>
          <a:bodyPr/>
          <a:lstStyle/>
          <a:p>
            <a:fld id="{0AF75A2B-C120-4744-9C3F-AE5C75986C4C}" type="datetimeFigureOut">
              <a:rPr lang="en-US" smtClean="0"/>
              <a:t>2/9/2022</a:t>
            </a:fld>
            <a:endParaRPr lang="en-US"/>
          </a:p>
        </p:txBody>
      </p:sp>
      <p:sp>
        <p:nvSpPr>
          <p:cNvPr id="6" name="Footer Placeholder 5">
            <a:extLst>
              <a:ext uri="{FF2B5EF4-FFF2-40B4-BE49-F238E27FC236}">
                <a16:creationId xmlns:a16="http://schemas.microsoft.com/office/drawing/2014/main" id="{12AA0E44-821B-4699-AEEA-30351D7B0E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F5B82C-A35C-47CE-A423-4334DC59B9F4}"/>
              </a:ext>
            </a:extLst>
          </p:cNvPr>
          <p:cNvSpPr>
            <a:spLocks noGrp="1"/>
          </p:cNvSpPr>
          <p:nvPr>
            <p:ph type="sldNum" sz="quarter" idx="12"/>
          </p:nvPr>
        </p:nvSpPr>
        <p:spPr/>
        <p:txBody>
          <a:bodyPr/>
          <a:lstStyle/>
          <a:p>
            <a:fld id="{C3CBB826-DA94-4C97-8D3B-E99DC5CAE4DA}" type="slidenum">
              <a:rPr lang="en-US" smtClean="0"/>
              <a:t>‹#›</a:t>
            </a:fld>
            <a:endParaRPr lang="en-US"/>
          </a:p>
        </p:txBody>
      </p:sp>
    </p:spTree>
    <p:extLst>
      <p:ext uri="{BB962C8B-B14F-4D97-AF65-F5344CB8AC3E}">
        <p14:creationId xmlns:p14="http://schemas.microsoft.com/office/powerpoint/2010/main" val="3096939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50AF5-3278-4845-AD6E-981670091F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503EF1-3F56-4E7A-8470-9B489EB506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E3D6D43-6DD6-4179-9B63-D4892F3C8B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4A8CB3-ED70-48DC-88D9-B807E7DFD4FE}"/>
              </a:ext>
            </a:extLst>
          </p:cNvPr>
          <p:cNvSpPr>
            <a:spLocks noGrp="1"/>
          </p:cNvSpPr>
          <p:nvPr>
            <p:ph type="dt" sz="half" idx="10"/>
          </p:nvPr>
        </p:nvSpPr>
        <p:spPr/>
        <p:txBody>
          <a:bodyPr/>
          <a:lstStyle/>
          <a:p>
            <a:fld id="{0AF75A2B-C120-4744-9C3F-AE5C75986C4C}" type="datetimeFigureOut">
              <a:rPr lang="en-US" smtClean="0"/>
              <a:t>2/9/2022</a:t>
            </a:fld>
            <a:endParaRPr lang="en-US"/>
          </a:p>
        </p:txBody>
      </p:sp>
      <p:sp>
        <p:nvSpPr>
          <p:cNvPr id="6" name="Footer Placeholder 5">
            <a:extLst>
              <a:ext uri="{FF2B5EF4-FFF2-40B4-BE49-F238E27FC236}">
                <a16:creationId xmlns:a16="http://schemas.microsoft.com/office/drawing/2014/main" id="{8BB8A057-C9EE-46D1-9766-6F6F9A2A38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D8587A-5360-4FF3-A555-048E130083BE}"/>
              </a:ext>
            </a:extLst>
          </p:cNvPr>
          <p:cNvSpPr>
            <a:spLocks noGrp="1"/>
          </p:cNvSpPr>
          <p:nvPr>
            <p:ph type="sldNum" sz="quarter" idx="12"/>
          </p:nvPr>
        </p:nvSpPr>
        <p:spPr/>
        <p:txBody>
          <a:bodyPr/>
          <a:lstStyle/>
          <a:p>
            <a:fld id="{C3CBB826-DA94-4C97-8D3B-E99DC5CAE4DA}" type="slidenum">
              <a:rPr lang="en-US" smtClean="0"/>
              <a:t>‹#›</a:t>
            </a:fld>
            <a:endParaRPr lang="en-US"/>
          </a:p>
        </p:txBody>
      </p:sp>
    </p:spTree>
    <p:extLst>
      <p:ext uri="{BB962C8B-B14F-4D97-AF65-F5344CB8AC3E}">
        <p14:creationId xmlns:p14="http://schemas.microsoft.com/office/powerpoint/2010/main" val="1991294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1B7C2B-802C-44AF-979D-F91B6CAC30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12491B6-C556-4F5A-98EC-AF6CDD1931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826BAB-1CE1-4EAF-9667-160736B835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F75A2B-C120-4744-9C3F-AE5C75986C4C}" type="datetimeFigureOut">
              <a:rPr lang="en-US" smtClean="0"/>
              <a:t>2/9/2022</a:t>
            </a:fld>
            <a:endParaRPr lang="en-US"/>
          </a:p>
        </p:txBody>
      </p:sp>
      <p:sp>
        <p:nvSpPr>
          <p:cNvPr id="5" name="Footer Placeholder 4">
            <a:extLst>
              <a:ext uri="{FF2B5EF4-FFF2-40B4-BE49-F238E27FC236}">
                <a16:creationId xmlns:a16="http://schemas.microsoft.com/office/drawing/2014/main" id="{94638DF1-3D94-4EB0-A5B3-B090A4111C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867B086-62FD-4A11-8191-E607C4539C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CBB826-DA94-4C97-8D3B-E99DC5CAE4DA}" type="slidenum">
              <a:rPr lang="en-US" smtClean="0"/>
              <a:t>‹#›</a:t>
            </a:fld>
            <a:endParaRPr lang="en-US"/>
          </a:p>
        </p:txBody>
      </p:sp>
    </p:spTree>
    <p:extLst>
      <p:ext uri="{BB962C8B-B14F-4D97-AF65-F5344CB8AC3E}">
        <p14:creationId xmlns:p14="http://schemas.microsoft.com/office/powerpoint/2010/main" val="5350311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mailto:info@naicja.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C26BE-090F-4AB0-AA2D-40F50BD43F58}"/>
              </a:ext>
            </a:extLst>
          </p:cNvPr>
          <p:cNvSpPr>
            <a:spLocks noGrp="1"/>
          </p:cNvSpPr>
          <p:nvPr>
            <p:ph type="ctrTitle"/>
          </p:nvPr>
        </p:nvSpPr>
        <p:spPr/>
        <p:txBody>
          <a:bodyPr>
            <a:normAutofit/>
          </a:bodyPr>
          <a:lstStyle/>
          <a:p>
            <a:r>
              <a:rPr lang="en-US" dirty="0"/>
              <a:t>How to Establish A Tribal Public Defender </a:t>
            </a:r>
          </a:p>
        </p:txBody>
      </p:sp>
      <p:sp>
        <p:nvSpPr>
          <p:cNvPr id="3" name="Rectangle 2">
            <a:extLst>
              <a:ext uri="{FF2B5EF4-FFF2-40B4-BE49-F238E27FC236}">
                <a16:creationId xmlns:a16="http://schemas.microsoft.com/office/drawing/2014/main" id="{5CAD562F-941B-A542-A5E6-E4CEB376B9CB}"/>
              </a:ext>
            </a:extLst>
          </p:cNvPr>
          <p:cNvSpPr/>
          <p:nvPr/>
        </p:nvSpPr>
        <p:spPr>
          <a:xfrm>
            <a:off x="2418824" y="4055275"/>
            <a:ext cx="7639575" cy="2062103"/>
          </a:xfrm>
          <a:prstGeom prst="rect">
            <a:avLst/>
          </a:prstGeom>
        </p:spPr>
        <p:txBody>
          <a:bodyPr wrap="square">
            <a:spAutoFit/>
          </a:bodyPr>
          <a:lstStyle/>
          <a:p>
            <a:pPr algn="ctr"/>
            <a:r>
              <a:rPr lang="en-US" sz="2800" dirty="0"/>
              <a:t>National American Indian Court Judges Association</a:t>
            </a:r>
          </a:p>
          <a:p>
            <a:pPr algn="ctr"/>
            <a:r>
              <a:rPr lang="en-US" sz="2800" dirty="0"/>
              <a:t>Tribal Court Advocacy Training Series</a:t>
            </a:r>
          </a:p>
          <a:p>
            <a:pPr algn="ctr"/>
            <a:endParaRPr lang="en-US" dirty="0"/>
          </a:p>
          <a:p>
            <a:pPr algn="ctr"/>
            <a:r>
              <a:rPr lang="en-US" dirty="0"/>
              <a:t>Hon. Ron Whitener</a:t>
            </a:r>
          </a:p>
          <a:p>
            <a:pPr algn="ctr"/>
            <a:r>
              <a:rPr lang="en-US" dirty="0"/>
              <a:t>President – Center of Indigenous Research &amp; Justice</a:t>
            </a:r>
          </a:p>
          <a:p>
            <a:pPr algn="ctr"/>
            <a:r>
              <a:rPr lang="en-US" dirty="0"/>
              <a:t>.</a:t>
            </a:r>
          </a:p>
        </p:txBody>
      </p:sp>
    </p:spTree>
    <p:extLst>
      <p:ext uri="{BB962C8B-B14F-4D97-AF65-F5344CB8AC3E}">
        <p14:creationId xmlns:p14="http://schemas.microsoft.com/office/powerpoint/2010/main" val="1910569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2B574-050D-4982-896F-C8B3AD1BB247}"/>
              </a:ext>
            </a:extLst>
          </p:cNvPr>
          <p:cNvSpPr>
            <a:spLocks noGrp="1"/>
          </p:cNvSpPr>
          <p:nvPr>
            <p:ph type="title"/>
          </p:nvPr>
        </p:nvSpPr>
        <p:spPr/>
        <p:txBody>
          <a:bodyPr/>
          <a:lstStyle/>
          <a:p>
            <a:r>
              <a:rPr lang="en-US" dirty="0"/>
              <a:t>Development of Proposal – Expert Areas of Expertise</a:t>
            </a:r>
          </a:p>
        </p:txBody>
      </p:sp>
      <p:sp>
        <p:nvSpPr>
          <p:cNvPr id="3" name="Content Placeholder 2">
            <a:extLst>
              <a:ext uri="{FF2B5EF4-FFF2-40B4-BE49-F238E27FC236}">
                <a16:creationId xmlns:a16="http://schemas.microsoft.com/office/drawing/2014/main" id="{500E1A57-D2F0-4D7A-8D20-FED063BB4269}"/>
              </a:ext>
            </a:extLst>
          </p:cNvPr>
          <p:cNvSpPr>
            <a:spLocks noGrp="1"/>
          </p:cNvSpPr>
          <p:nvPr>
            <p:ph idx="1"/>
          </p:nvPr>
        </p:nvSpPr>
        <p:spPr/>
        <p:txBody>
          <a:bodyPr/>
          <a:lstStyle/>
          <a:p>
            <a:pPr marL="0" indent="0">
              <a:buNone/>
            </a:pPr>
            <a:r>
              <a:rPr lang="en-US" dirty="0"/>
              <a:t>Areas of expertise:</a:t>
            </a:r>
          </a:p>
          <a:p>
            <a:pPr lvl="1"/>
            <a:r>
              <a:rPr lang="en-US" dirty="0"/>
              <a:t>Funding options</a:t>
            </a:r>
          </a:p>
          <a:p>
            <a:pPr lvl="1"/>
            <a:r>
              <a:rPr lang="en-US" dirty="0"/>
              <a:t>Community engagement</a:t>
            </a:r>
          </a:p>
          <a:p>
            <a:pPr lvl="1"/>
            <a:r>
              <a:rPr lang="en-US" dirty="0"/>
              <a:t>Practice standards</a:t>
            </a:r>
          </a:p>
          <a:p>
            <a:pPr lvl="1"/>
            <a:r>
              <a:rPr lang="en-US" dirty="0"/>
              <a:t>Caseload standards</a:t>
            </a:r>
          </a:p>
          <a:p>
            <a:pPr lvl="1"/>
            <a:r>
              <a:rPr lang="en-US" dirty="0"/>
              <a:t>Training</a:t>
            </a:r>
          </a:p>
          <a:p>
            <a:pPr lvl="1"/>
            <a:r>
              <a:rPr lang="en-US" dirty="0"/>
              <a:t>Evaluation </a:t>
            </a:r>
          </a:p>
          <a:p>
            <a:pPr lvl="1"/>
            <a:r>
              <a:rPr lang="en-US" dirty="0"/>
              <a:t>Resource development</a:t>
            </a:r>
          </a:p>
          <a:p>
            <a:pPr lvl="1"/>
            <a:r>
              <a:rPr lang="en-US" dirty="0"/>
              <a:t>Office structure</a:t>
            </a:r>
          </a:p>
        </p:txBody>
      </p:sp>
    </p:spTree>
    <p:extLst>
      <p:ext uri="{BB962C8B-B14F-4D97-AF65-F5344CB8AC3E}">
        <p14:creationId xmlns:p14="http://schemas.microsoft.com/office/powerpoint/2010/main" val="41201585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A71AE-7F3E-46F3-855C-0333C2CDD0BC}"/>
              </a:ext>
            </a:extLst>
          </p:cNvPr>
          <p:cNvSpPr>
            <a:spLocks noGrp="1"/>
          </p:cNvSpPr>
          <p:nvPr>
            <p:ph type="title"/>
          </p:nvPr>
        </p:nvSpPr>
        <p:spPr/>
        <p:txBody>
          <a:bodyPr/>
          <a:lstStyle/>
          <a:p>
            <a:r>
              <a:rPr lang="en-US" dirty="0"/>
              <a:t>Development of Proposal –  Initial Review</a:t>
            </a:r>
          </a:p>
        </p:txBody>
      </p:sp>
      <p:sp>
        <p:nvSpPr>
          <p:cNvPr id="3" name="Content Placeholder 2">
            <a:extLst>
              <a:ext uri="{FF2B5EF4-FFF2-40B4-BE49-F238E27FC236}">
                <a16:creationId xmlns:a16="http://schemas.microsoft.com/office/drawing/2014/main" id="{F0DEBF4E-D40C-440B-9E7B-E01540AC98B6}"/>
              </a:ext>
            </a:extLst>
          </p:cNvPr>
          <p:cNvSpPr>
            <a:spLocks noGrp="1"/>
          </p:cNvSpPr>
          <p:nvPr>
            <p:ph idx="1"/>
          </p:nvPr>
        </p:nvSpPr>
        <p:spPr/>
        <p:txBody>
          <a:bodyPr>
            <a:normAutofit fontScale="25000" lnSpcReduction="20000"/>
          </a:bodyPr>
          <a:lstStyle/>
          <a:p>
            <a:pPr marL="0" indent="0">
              <a:buNone/>
            </a:pPr>
            <a:r>
              <a:rPr lang="en-US" sz="11200" dirty="0"/>
              <a:t>In addition to possible consultation, the team should review the following: 	</a:t>
            </a:r>
          </a:p>
          <a:p>
            <a:pPr marL="0" indent="0">
              <a:buNone/>
            </a:pPr>
            <a:endParaRPr lang="en-US" sz="11200" dirty="0"/>
          </a:p>
          <a:p>
            <a:pPr lvl="1"/>
            <a:r>
              <a:rPr lang="en-US" sz="10800" dirty="0"/>
              <a:t>Current criminal and child welfare jurisdiction </a:t>
            </a:r>
          </a:p>
          <a:p>
            <a:pPr lvl="1"/>
            <a:r>
              <a:rPr lang="en-US" sz="10800" dirty="0"/>
              <a:t>Tribal law and court procedures</a:t>
            </a:r>
          </a:p>
          <a:p>
            <a:pPr lvl="1"/>
            <a:r>
              <a:rPr lang="en-US" sz="10800" dirty="0"/>
              <a:t>Community attitudes towards the justice system</a:t>
            </a:r>
          </a:p>
          <a:p>
            <a:pPr lvl="1"/>
            <a:r>
              <a:rPr lang="en-US" sz="10800" dirty="0"/>
              <a:t>Possible partnerships with other organizations </a:t>
            </a:r>
          </a:p>
          <a:p>
            <a:pPr lvl="1"/>
            <a:r>
              <a:rPr lang="en-US" sz="10800" dirty="0"/>
              <a:t>Evaluation of current court practice   </a:t>
            </a:r>
          </a:p>
          <a:p>
            <a:pPr lvl="1"/>
            <a:r>
              <a:rPr lang="en-US" sz="10800" dirty="0"/>
              <a:t>Possible statutory changes re: public defense practice  	</a:t>
            </a:r>
          </a:p>
          <a:p>
            <a:pPr lvl="1"/>
            <a:r>
              <a:rPr lang="en-US" sz="10800" dirty="0"/>
              <a:t>Review of defense practice standards</a:t>
            </a:r>
          </a:p>
          <a:p>
            <a:pPr lvl="1"/>
            <a:r>
              <a:rPr lang="en-US" sz="10800" dirty="0"/>
              <a:t>Conflict issues  </a:t>
            </a:r>
            <a:r>
              <a:rPr lang="en-US" sz="11200" dirty="0"/>
              <a:t> </a:t>
            </a:r>
          </a:p>
        </p:txBody>
      </p:sp>
    </p:spTree>
    <p:extLst>
      <p:ext uri="{BB962C8B-B14F-4D97-AF65-F5344CB8AC3E}">
        <p14:creationId xmlns:p14="http://schemas.microsoft.com/office/powerpoint/2010/main" val="1230234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8140B-9A00-428A-9EEC-73135856F7A2}"/>
              </a:ext>
            </a:extLst>
          </p:cNvPr>
          <p:cNvSpPr>
            <a:spLocks noGrp="1"/>
          </p:cNvSpPr>
          <p:nvPr>
            <p:ph type="title"/>
          </p:nvPr>
        </p:nvSpPr>
        <p:spPr/>
        <p:txBody>
          <a:bodyPr/>
          <a:lstStyle/>
          <a:p>
            <a:r>
              <a:rPr lang="en-US" dirty="0"/>
              <a:t>Development of Proposal </a:t>
            </a:r>
          </a:p>
        </p:txBody>
      </p:sp>
      <p:sp>
        <p:nvSpPr>
          <p:cNvPr id="3" name="Content Placeholder 2">
            <a:extLst>
              <a:ext uri="{FF2B5EF4-FFF2-40B4-BE49-F238E27FC236}">
                <a16:creationId xmlns:a16="http://schemas.microsoft.com/office/drawing/2014/main" id="{1810C1EF-CF5C-47BE-B744-BF0AA3E73648}"/>
              </a:ext>
            </a:extLst>
          </p:cNvPr>
          <p:cNvSpPr>
            <a:spLocks noGrp="1"/>
          </p:cNvSpPr>
          <p:nvPr>
            <p:ph idx="1"/>
          </p:nvPr>
        </p:nvSpPr>
        <p:spPr>
          <a:xfrm>
            <a:off x="838200" y="1520042"/>
            <a:ext cx="10515600" cy="4972833"/>
          </a:xfrm>
        </p:spPr>
        <p:txBody>
          <a:bodyPr>
            <a:normAutofit/>
          </a:bodyPr>
          <a:lstStyle/>
          <a:p>
            <a:pPr marL="0" indent="0">
              <a:buNone/>
            </a:pPr>
            <a:r>
              <a:rPr lang="en-US" dirty="0"/>
              <a:t>The proposal could include:</a:t>
            </a:r>
          </a:p>
          <a:p>
            <a:pPr lvl="1"/>
            <a:r>
              <a:rPr lang="en-US" dirty="0"/>
              <a:t>Structure of the proposed Public Defender Office </a:t>
            </a:r>
          </a:p>
          <a:p>
            <a:pPr lvl="1"/>
            <a:r>
              <a:rPr lang="en-US" dirty="0"/>
              <a:t>Anticipated caseload and types of cases </a:t>
            </a:r>
          </a:p>
          <a:p>
            <a:pPr lvl="1"/>
            <a:r>
              <a:rPr lang="en-US" dirty="0"/>
              <a:t>Staffing needs and requirements</a:t>
            </a:r>
          </a:p>
          <a:p>
            <a:pPr lvl="1"/>
            <a:r>
              <a:rPr lang="en-US" dirty="0"/>
              <a:t>Bar membership requirements – tribal and state?</a:t>
            </a:r>
          </a:p>
          <a:p>
            <a:pPr lvl="1"/>
            <a:r>
              <a:rPr lang="en-US" dirty="0"/>
              <a:t>Whether practitioner will be Attorneys or Spokespersons or both  </a:t>
            </a:r>
          </a:p>
          <a:p>
            <a:pPr lvl="1"/>
            <a:r>
              <a:rPr lang="en-US" dirty="0"/>
              <a:t>Training issues</a:t>
            </a:r>
          </a:p>
          <a:p>
            <a:pPr lvl="1"/>
            <a:r>
              <a:rPr lang="en-US" dirty="0"/>
              <a:t>Funding needs </a:t>
            </a:r>
          </a:p>
          <a:p>
            <a:pPr lvl="1"/>
            <a:r>
              <a:rPr lang="en-US" dirty="0"/>
              <a:t>Ethical standards </a:t>
            </a:r>
          </a:p>
          <a:p>
            <a:pPr lvl="1"/>
            <a:r>
              <a:rPr lang="en-US" dirty="0"/>
              <a:t>Evaluation and review</a:t>
            </a:r>
          </a:p>
          <a:p>
            <a:pPr lvl="1"/>
            <a:r>
              <a:rPr lang="en-US" dirty="0"/>
              <a:t>Any other topics that may be appropriate </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957534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A8B8C-DB8A-456F-86AE-09680CF5F241}"/>
              </a:ext>
            </a:extLst>
          </p:cNvPr>
          <p:cNvSpPr>
            <a:spLocks noGrp="1"/>
          </p:cNvSpPr>
          <p:nvPr>
            <p:ph type="title"/>
          </p:nvPr>
        </p:nvSpPr>
        <p:spPr/>
        <p:txBody>
          <a:bodyPr/>
          <a:lstStyle/>
          <a:p>
            <a:r>
              <a:rPr lang="en-US" dirty="0"/>
              <a:t> Presentation of Proposal</a:t>
            </a:r>
          </a:p>
        </p:txBody>
      </p:sp>
      <p:sp>
        <p:nvSpPr>
          <p:cNvPr id="3" name="Content Placeholder 2">
            <a:extLst>
              <a:ext uri="{FF2B5EF4-FFF2-40B4-BE49-F238E27FC236}">
                <a16:creationId xmlns:a16="http://schemas.microsoft.com/office/drawing/2014/main" id="{53580A64-647D-42DB-8489-33F8EE6E614D}"/>
              </a:ext>
            </a:extLst>
          </p:cNvPr>
          <p:cNvSpPr>
            <a:spLocks noGrp="1"/>
          </p:cNvSpPr>
          <p:nvPr>
            <p:ph idx="1"/>
          </p:nvPr>
        </p:nvSpPr>
        <p:spPr/>
        <p:txBody>
          <a:bodyPr/>
          <a:lstStyle/>
          <a:p>
            <a:r>
              <a:rPr lang="en-US" dirty="0"/>
              <a:t>The proposal should then be presented to the decision-making body within the tribe </a:t>
            </a:r>
          </a:p>
          <a:p>
            <a:r>
              <a:rPr lang="en-US" dirty="0"/>
              <a:t>The team should be prepared to answer questions and to present additional information if requested </a:t>
            </a:r>
          </a:p>
          <a:p>
            <a:r>
              <a:rPr lang="en-US" dirty="0"/>
              <a:t>If acceptable, the team may also make a presentation to the broader community </a:t>
            </a:r>
          </a:p>
        </p:txBody>
      </p:sp>
    </p:spTree>
    <p:extLst>
      <p:ext uri="{BB962C8B-B14F-4D97-AF65-F5344CB8AC3E}">
        <p14:creationId xmlns:p14="http://schemas.microsoft.com/office/powerpoint/2010/main" val="224375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D3801-B08A-4850-9D20-0EB9C847C4B4}"/>
              </a:ext>
            </a:extLst>
          </p:cNvPr>
          <p:cNvSpPr>
            <a:spLocks noGrp="1"/>
          </p:cNvSpPr>
          <p:nvPr>
            <p:ph type="title"/>
          </p:nvPr>
        </p:nvSpPr>
        <p:spPr/>
        <p:txBody>
          <a:bodyPr/>
          <a:lstStyle/>
          <a:p>
            <a:r>
              <a:rPr lang="en-US" dirty="0"/>
              <a:t> Follow-up and Reporting </a:t>
            </a:r>
          </a:p>
        </p:txBody>
      </p:sp>
      <p:sp>
        <p:nvSpPr>
          <p:cNvPr id="3" name="Content Placeholder 2">
            <a:extLst>
              <a:ext uri="{FF2B5EF4-FFF2-40B4-BE49-F238E27FC236}">
                <a16:creationId xmlns:a16="http://schemas.microsoft.com/office/drawing/2014/main" id="{9E32A7BA-28CF-47D9-8C52-20BD8A2DA848}"/>
              </a:ext>
            </a:extLst>
          </p:cNvPr>
          <p:cNvSpPr>
            <a:spLocks noGrp="1"/>
          </p:cNvSpPr>
          <p:nvPr>
            <p:ph idx="1"/>
          </p:nvPr>
        </p:nvSpPr>
        <p:spPr/>
        <p:txBody>
          <a:bodyPr>
            <a:normAutofit lnSpcReduction="10000"/>
          </a:bodyPr>
          <a:lstStyle/>
          <a:p>
            <a:r>
              <a:rPr lang="en-US" dirty="0"/>
              <a:t>If the public defender office is approved to provide services, the parties should consider creating an agreement and/or contract as to funding and payment issue  </a:t>
            </a:r>
          </a:p>
          <a:p>
            <a:r>
              <a:rPr lang="en-US" dirty="0"/>
              <a:t>The agreement should also address other compliance requirements, if any, such as staff training and required certifications and memberships </a:t>
            </a:r>
          </a:p>
          <a:p>
            <a:r>
              <a:rPr lang="en-US" dirty="0"/>
              <a:t>The agreement must not require the release of any confidential information obtained by the public defender staff in the performance of their duties </a:t>
            </a:r>
          </a:p>
          <a:p>
            <a:r>
              <a:rPr lang="en-US" dirty="0"/>
              <a:t>The agreement should also clearly state when any required reports are to be submitted    </a:t>
            </a:r>
          </a:p>
        </p:txBody>
      </p:sp>
    </p:spTree>
    <p:extLst>
      <p:ext uri="{BB962C8B-B14F-4D97-AF65-F5344CB8AC3E}">
        <p14:creationId xmlns:p14="http://schemas.microsoft.com/office/powerpoint/2010/main" val="2018189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B7A42-472D-2A48-8689-8678BF46E735}"/>
              </a:ext>
            </a:extLst>
          </p:cNvPr>
          <p:cNvSpPr>
            <a:spLocks noGrp="1"/>
          </p:cNvSpPr>
          <p:nvPr>
            <p:ph type="title"/>
          </p:nvPr>
        </p:nvSpPr>
        <p:spPr/>
        <p:txBody>
          <a:bodyPr/>
          <a:lstStyle/>
          <a:p>
            <a:r>
              <a:rPr lang="en-US" dirty="0"/>
              <a:t>QUESTIONS &amp; ANSWERS</a:t>
            </a:r>
          </a:p>
        </p:txBody>
      </p:sp>
      <p:sp>
        <p:nvSpPr>
          <p:cNvPr id="4" name="Content Placeholder 2">
            <a:extLst>
              <a:ext uri="{FF2B5EF4-FFF2-40B4-BE49-F238E27FC236}">
                <a16:creationId xmlns:a16="http://schemas.microsoft.com/office/drawing/2014/main" id="{4B1B57F7-2283-2046-9036-7FAC4AE0038A}"/>
              </a:ext>
            </a:extLst>
          </p:cNvPr>
          <p:cNvSpPr>
            <a:spLocks noGrp="1"/>
          </p:cNvSpPr>
          <p:nvPr>
            <p:ph idx="1"/>
          </p:nvPr>
        </p:nvSpPr>
        <p:spPr/>
        <p:txBody>
          <a:bodyPr>
            <a:normAutofit/>
          </a:bodyPr>
          <a:lstStyle/>
          <a:p>
            <a:pPr marL="0" indent="0">
              <a:buNone/>
            </a:pPr>
            <a:endParaRPr lang="en-US" dirty="0"/>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37083255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656CE-5C16-F249-9646-64BB51B84C73}"/>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E3BF9779-964A-8342-B6BA-A7E207E42329}"/>
              </a:ext>
            </a:extLst>
          </p:cNvPr>
          <p:cNvSpPr>
            <a:spLocks noGrp="1"/>
          </p:cNvSpPr>
          <p:nvPr>
            <p:ph idx="1"/>
          </p:nvPr>
        </p:nvSpPr>
        <p:spPr/>
        <p:txBody>
          <a:bodyPr/>
          <a:lstStyle/>
          <a:p>
            <a:pPr marL="0" indent="0">
              <a:buNone/>
            </a:pPr>
            <a:r>
              <a:rPr lang="en-US" dirty="0"/>
              <a:t>For any questions about this webinar, please email </a:t>
            </a:r>
            <a:r>
              <a:rPr lang="en-US" dirty="0">
                <a:hlinkClick r:id="rId2"/>
              </a:rPr>
              <a:t>info@naicja.org</a:t>
            </a:r>
            <a:endParaRPr lang="en-US" dirty="0"/>
          </a:p>
          <a:p>
            <a:pPr marL="0" indent="0">
              <a:buNone/>
            </a:pPr>
            <a:endParaRPr lang="en-US" dirty="0"/>
          </a:p>
          <a:p>
            <a:pPr marL="0" indent="0">
              <a:buNone/>
            </a:pPr>
            <a:r>
              <a:rPr lang="en-US" dirty="0"/>
              <a:t>To see this webinar and other materials in the Tribal Court Advocacy Training Series, please visit www.naicja.org</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998694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32F67-3791-4F41-AEF2-78282B6D14CB}"/>
              </a:ext>
            </a:extLst>
          </p:cNvPr>
          <p:cNvSpPr>
            <a:spLocks noGrp="1"/>
          </p:cNvSpPr>
          <p:nvPr>
            <p:ph type="title"/>
          </p:nvPr>
        </p:nvSpPr>
        <p:spPr>
          <a:xfrm>
            <a:off x="838200" y="365125"/>
            <a:ext cx="10663238" cy="1325563"/>
          </a:xfrm>
        </p:spPr>
        <p:txBody>
          <a:bodyPr/>
          <a:lstStyle/>
          <a:p>
            <a:r>
              <a:rPr lang="en-US" dirty="0"/>
              <a:t>Tribal Civil and Criminal Legal Assistance (TCCLA) </a:t>
            </a:r>
          </a:p>
        </p:txBody>
      </p:sp>
      <p:sp>
        <p:nvSpPr>
          <p:cNvPr id="3" name="Content Placeholder 2">
            <a:extLst>
              <a:ext uri="{FF2B5EF4-FFF2-40B4-BE49-F238E27FC236}">
                <a16:creationId xmlns:a16="http://schemas.microsoft.com/office/drawing/2014/main" id="{22072323-8DF7-7140-82E1-21F999B23A61}"/>
              </a:ext>
            </a:extLst>
          </p:cNvPr>
          <p:cNvSpPr>
            <a:spLocks noGrp="1"/>
          </p:cNvSpPr>
          <p:nvPr>
            <p:ph idx="1"/>
          </p:nvPr>
        </p:nvSpPr>
        <p:spPr>
          <a:xfrm>
            <a:off x="838200" y="2007393"/>
            <a:ext cx="10515600" cy="3675063"/>
          </a:xfrm>
        </p:spPr>
        <p:txBody>
          <a:bodyPr>
            <a:normAutofit fontScale="77500" lnSpcReduction="20000"/>
          </a:bodyPr>
          <a:lstStyle/>
          <a:p>
            <a:pPr marL="465138" indent="-465138" fontAlgn="base"/>
            <a:r>
              <a:rPr lang="en-US" dirty="0"/>
              <a:t>NAICJA is the Tribal Justice Training and Technical Assistance provider under the Bureau of Justice Assistance’s (BJA) Tribal Civil and Criminal Legal Assistance (TCCLA) program, offering Training and Technical Assistance (TTA) to TCCLA Grantees and Sub-grantee Legal Aid organizations. NAICJA’s TCCLA program seeks to increase and improve access to legal assistance in Indian Country by providing TTA for the development and enhancement of tribal justice systems. Further, TCCLA will assist in strengthening the capacity and the quality of indigent criminal defense services and defense strategies for tribal justice systems.</a:t>
            </a:r>
          </a:p>
          <a:p>
            <a:pPr marL="0" indent="0">
              <a:buNone/>
            </a:pPr>
            <a:r>
              <a:rPr lang="en-US" b="1" dirty="0"/>
              <a:t>Tribal Court Advocacy Training Series:</a:t>
            </a:r>
            <a:endParaRPr lang="en-US" dirty="0"/>
          </a:p>
          <a:p>
            <a:pPr marL="465138" indent="-465138"/>
            <a:r>
              <a:rPr lang="en-US" dirty="0"/>
              <a:t>NAICJA is coordinating and implementing a multi-part training series, including webinars, interactive virtual training modules, and podcasts covering the basics of tribal court advocacy. The training series is tailored for entry-level legal services attorneys either just starting out or those looking to bolster their tribal advocacy skills.</a:t>
            </a:r>
          </a:p>
          <a:p>
            <a:endParaRPr lang="en-US" dirty="0"/>
          </a:p>
          <a:p>
            <a:endParaRPr lang="en-US" dirty="0"/>
          </a:p>
        </p:txBody>
      </p:sp>
      <p:sp>
        <p:nvSpPr>
          <p:cNvPr id="4" name="TextBox 3">
            <a:extLst>
              <a:ext uri="{FF2B5EF4-FFF2-40B4-BE49-F238E27FC236}">
                <a16:creationId xmlns:a16="http://schemas.microsoft.com/office/drawing/2014/main" id="{894AABF9-FE1B-C14D-BBFB-FBB6D7332DB1}"/>
              </a:ext>
            </a:extLst>
          </p:cNvPr>
          <p:cNvSpPr txBox="1"/>
          <p:nvPr/>
        </p:nvSpPr>
        <p:spPr>
          <a:xfrm>
            <a:off x="583406" y="5999162"/>
            <a:ext cx="11172825" cy="553998"/>
          </a:xfrm>
          <a:prstGeom prst="rect">
            <a:avLst/>
          </a:prstGeom>
          <a:noFill/>
        </p:spPr>
        <p:txBody>
          <a:bodyPr wrap="square" rtlCol="0">
            <a:spAutoFit/>
          </a:bodyPr>
          <a:lstStyle/>
          <a:p>
            <a:r>
              <a:rPr lang="en-US" sz="1000" dirty="0"/>
              <a:t>This project was supported by Grant No. 2015-AL-BX-K002 awarded by the Bureau of Justice Assistance. The Bureau of Justice Assistance is a component of the Department of Justice's Office of Justice Programs, which also includes the Bureau of Justice Statistics, the National Institute of Justice, the Office of Juvenile Justice and Delinquency Prevention, the Office for Victims of Crime, and the SMART Office. Points of view or opinions in this document are those of the author and do not necessarily represent the official position or policies of the U.S. Department of Justice.</a:t>
            </a:r>
          </a:p>
        </p:txBody>
      </p:sp>
    </p:spTree>
    <p:extLst>
      <p:ext uri="{BB962C8B-B14F-4D97-AF65-F5344CB8AC3E}">
        <p14:creationId xmlns:p14="http://schemas.microsoft.com/office/powerpoint/2010/main" val="34577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5CB44-6152-4F99-8394-C11F0537ACDB}"/>
              </a:ext>
            </a:extLst>
          </p:cNvPr>
          <p:cNvSpPr>
            <a:spLocks noGrp="1"/>
          </p:cNvSpPr>
          <p:nvPr>
            <p:ph type="title"/>
          </p:nvPr>
        </p:nvSpPr>
        <p:spPr/>
        <p:txBody>
          <a:bodyPr/>
          <a:lstStyle/>
          <a:p>
            <a:r>
              <a:rPr lang="en-US" dirty="0"/>
              <a:t> The Law of Public Defense in Indian Country </a:t>
            </a:r>
          </a:p>
        </p:txBody>
      </p:sp>
      <p:sp>
        <p:nvSpPr>
          <p:cNvPr id="3" name="Content Placeholder 2">
            <a:extLst>
              <a:ext uri="{FF2B5EF4-FFF2-40B4-BE49-F238E27FC236}">
                <a16:creationId xmlns:a16="http://schemas.microsoft.com/office/drawing/2014/main" id="{E568B88D-4ECE-462F-A4BA-5AF226FC54DD}"/>
              </a:ext>
            </a:extLst>
          </p:cNvPr>
          <p:cNvSpPr>
            <a:spLocks noGrp="1"/>
          </p:cNvSpPr>
          <p:nvPr>
            <p:ph idx="1"/>
          </p:nvPr>
        </p:nvSpPr>
        <p:spPr/>
        <p:txBody>
          <a:bodyPr>
            <a:normAutofit lnSpcReduction="10000"/>
          </a:bodyPr>
          <a:lstStyle/>
          <a:p>
            <a:r>
              <a:rPr lang="en-US" dirty="0"/>
              <a:t> The Sixth Amendment to the United States Constitution provides that defendants charged with crimes have the right to the assistance of counsel  </a:t>
            </a:r>
          </a:p>
          <a:p>
            <a:r>
              <a:rPr lang="en-US" dirty="0"/>
              <a:t>Federal caselaw later established that indigent defendants charged with crimes in state and federal courts are entitled to free counsel at public defense. </a:t>
            </a:r>
            <a:r>
              <a:rPr lang="en-US" i="1" dirty="0"/>
              <a:t>Gideon v Wainwright</a:t>
            </a:r>
            <a:r>
              <a:rPr lang="en-US" dirty="0"/>
              <a:t>, 372 U. S. 335 (1963)</a:t>
            </a:r>
          </a:p>
          <a:p>
            <a:r>
              <a:rPr lang="en-US" dirty="0"/>
              <a:t>The Indian Civil Rights Act of 1968 (ICRA) did not provide for free counsel for defendants charged in tribal courts. The Tribal Law and Order Act of 2010 amended ICRA to provide counsel at public expense for  indigent defendants charged in tribal courts facing sentences greater than one year under certain specified conditions   </a:t>
            </a:r>
          </a:p>
        </p:txBody>
      </p:sp>
    </p:spTree>
    <p:extLst>
      <p:ext uri="{BB962C8B-B14F-4D97-AF65-F5344CB8AC3E}">
        <p14:creationId xmlns:p14="http://schemas.microsoft.com/office/powerpoint/2010/main" val="4236297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68360-9780-4B6C-B0B5-B09D6EA7C4D0}"/>
              </a:ext>
            </a:extLst>
          </p:cNvPr>
          <p:cNvSpPr>
            <a:spLocks noGrp="1"/>
          </p:cNvSpPr>
          <p:nvPr>
            <p:ph type="title"/>
          </p:nvPr>
        </p:nvSpPr>
        <p:spPr/>
        <p:txBody>
          <a:bodyPr/>
          <a:lstStyle/>
          <a:p>
            <a:r>
              <a:rPr lang="en-US" dirty="0"/>
              <a:t>Public Defense In Tribal Courts</a:t>
            </a:r>
          </a:p>
        </p:txBody>
      </p:sp>
      <p:sp>
        <p:nvSpPr>
          <p:cNvPr id="3" name="Content Placeholder 2">
            <a:extLst>
              <a:ext uri="{FF2B5EF4-FFF2-40B4-BE49-F238E27FC236}">
                <a16:creationId xmlns:a16="http://schemas.microsoft.com/office/drawing/2014/main" id="{2CD36A3E-70C7-41E8-9711-DDE0876CFA4B}"/>
              </a:ext>
            </a:extLst>
          </p:cNvPr>
          <p:cNvSpPr>
            <a:spLocks noGrp="1"/>
          </p:cNvSpPr>
          <p:nvPr>
            <p:ph idx="1"/>
          </p:nvPr>
        </p:nvSpPr>
        <p:spPr/>
        <p:txBody>
          <a:bodyPr>
            <a:normAutofit fontScale="92500" lnSpcReduction="20000"/>
          </a:bodyPr>
          <a:lstStyle/>
          <a:p>
            <a:r>
              <a:rPr lang="en-US" dirty="0"/>
              <a:t>Even prior to the enactment of the Tribal Law and Order Act of 2010, many tribes chose to provide defense services at public expense to indigent defendants charged with criminal offenses in their courts.  </a:t>
            </a:r>
          </a:p>
          <a:p>
            <a:r>
              <a:rPr lang="en-US" dirty="0"/>
              <a:t>Many tribes also provide free legal services to indigent parents involved in child welfare proceedings in tribal court </a:t>
            </a:r>
          </a:p>
          <a:p>
            <a:r>
              <a:rPr lang="en-US" dirty="0"/>
              <a:t>Practitioners providing defense services to indigent defendants at public expense are commonly known as public defenders. The agencies providing such services are commonly described as Public Defender offices    </a:t>
            </a:r>
          </a:p>
          <a:p>
            <a:r>
              <a:rPr lang="en-US" dirty="0"/>
              <a:t>In addition to public defenders employed by Public Defender offices, solo practitioners and other attorneys may also provide public defense services  </a:t>
            </a:r>
          </a:p>
          <a:p>
            <a:r>
              <a:rPr lang="en-US" dirty="0"/>
              <a:t>Many tribes also allow non-attorney spokespersons to practice in their courts and provide public defense services to their members in addition to licensed attorneys  </a:t>
            </a:r>
          </a:p>
          <a:p>
            <a:pPr marL="0"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2351458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089C3-7C12-48D0-8A99-04719E016480}"/>
              </a:ext>
            </a:extLst>
          </p:cNvPr>
          <p:cNvSpPr>
            <a:spLocks noGrp="1"/>
          </p:cNvSpPr>
          <p:nvPr>
            <p:ph type="title"/>
          </p:nvPr>
        </p:nvSpPr>
        <p:spPr/>
        <p:txBody>
          <a:bodyPr>
            <a:normAutofit/>
          </a:bodyPr>
          <a:lstStyle/>
          <a:p>
            <a:r>
              <a:rPr lang="en-US" dirty="0"/>
              <a:t>Common Models for Tribal Public Defense Services </a:t>
            </a:r>
          </a:p>
        </p:txBody>
      </p:sp>
      <p:sp>
        <p:nvSpPr>
          <p:cNvPr id="3" name="Content Placeholder 2">
            <a:extLst>
              <a:ext uri="{FF2B5EF4-FFF2-40B4-BE49-F238E27FC236}">
                <a16:creationId xmlns:a16="http://schemas.microsoft.com/office/drawing/2014/main" id="{DFA5F983-DAB9-4B53-8B50-26BDD114BAB0}"/>
              </a:ext>
            </a:extLst>
          </p:cNvPr>
          <p:cNvSpPr>
            <a:spLocks noGrp="1"/>
          </p:cNvSpPr>
          <p:nvPr>
            <p:ph idx="1"/>
          </p:nvPr>
        </p:nvSpPr>
        <p:spPr/>
        <p:txBody>
          <a:bodyPr>
            <a:normAutofit fontScale="25000" lnSpcReduction="20000"/>
          </a:bodyPr>
          <a:lstStyle/>
          <a:p>
            <a:pPr marL="0" indent="0">
              <a:buNone/>
            </a:pPr>
            <a:r>
              <a:rPr lang="en-US" sz="11200" dirty="0"/>
              <a:t>Models for the provision of public defense services in tribal courts include:</a:t>
            </a:r>
          </a:p>
          <a:p>
            <a:pPr marL="0" indent="0">
              <a:buNone/>
            </a:pPr>
            <a:endParaRPr lang="en-US" sz="11200" dirty="0"/>
          </a:p>
          <a:p>
            <a:pPr lvl="1"/>
            <a:r>
              <a:rPr lang="en-US" sz="11200" dirty="0"/>
              <a:t>A Public Defender office as agency within the tribe  </a:t>
            </a:r>
          </a:p>
          <a:p>
            <a:pPr lvl="1"/>
            <a:endParaRPr lang="en-US" sz="11200" dirty="0"/>
          </a:p>
          <a:p>
            <a:pPr lvl="1"/>
            <a:r>
              <a:rPr lang="en-US" sz="11200" dirty="0"/>
              <a:t>An outside law firm or list of practitioners </a:t>
            </a:r>
          </a:p>
          <a:p>
            <a:pPr lvl="1"/>
            <a:endParaRPr lang="en-US" sz="11200" dirty="0"/>
          </a:p>
          <a:p>
            <a:pPr lvl="1"/>
            <a:r>
              <a:rPr lang="en-US" sz="11200" dirty="0"/>
              <a:t>An independent non-profit organization</a:t>
            </a:r>
          </a:p>
          <a:p>
            <a:pPr lvl="1"/>
            <a:endParaRPr lang="en-US" sz="11200" dirty="0"/>
          </a:p>
          <a:p>
            <a:pPr lvl="1"/>
            <a:r>
              <a:rPr lang="en-US" sz="11200" dirty="0"/>
              <a:t>A clinical program affiliated with a law school </a:t>
            </a:r>
          </a:p>
          <a:p>
            <a:pPr lvl="1"/>
            <a:endParaRPr lang="en-US" sz="11200" dirty="0"/>
          </a:p>
          <a:p>
            <a:pPr marL="457200" lvl="1" indent="0">
              <a:buNone/>
            </a:pPr>
            <a:endParaRPr lang="en-US" sz="11200" dirty="0"/>
          </a:p>
          <a:p>
            <a:pPr lvl="1"/>
            <a:endParaRPr lang="en-US" sz="11200" dirty="0"/>
          </a:p>
          <a:p>
            <a:endParaRPr lang="en-US" dirty="0"/>
          </a:p>
          <a:p>
            <a:endParaRPr lang="en-US" dirty="0"/>
          </a:p>
          <a:p>
            <a:endParaRPr lang="en-US" dirty="0"/>
          </a:p>
          <a:p>
            <a:r>
              <a:rPr lang="en-US" dirty="0"/>
              <a:t> </a:t>
            </a:r>
          </a:p>
          <a:p>
            <a:pPr marL="0" indent="0">
              <a:buNone/>
            </a:pPr>
            <a:endParaRPr lang="en-US" dirty="0"/>
          </a:p>
          <a:p>
            <a:endParaRPr lang="en-US" dirty="0"/>
          </a:p>
        </p:txBody>
      </p:sp>
    </p:spTree>
    <p:extLst>
      <p:ext uri="{BB962C8B-B14F-4D97-AF65-F5344CB8AC3E}">
        <p14:creationId xmlns:p14="http://schemas.microsoft.com/office/powerpoint/2010/main" val="2515448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0A537-2163-4825-8217-71E8CEB4241C}"/>
              </a:ext>
            </a:extLst>
          </p:cNvPr>
          <p:cNvSpPr>
            <a:spLocks noGrp="1"/>
          </p:cNvSpPr>
          <p:nvPr>
            <p:ph type="title"/>
          </p:nvPr>
        </p:nvSpPr>
        <p:spPr/>
        <p:txBody>
          <a:bodyPr/>
          <a:lstStyle/>
          <a:p>
            <a:r>
              <a:rPr lang="en-US" dirty="0"/>
              <a:t> Common Models For Conflict Counsel</a:t>
            </a:r>
          </a:p>
        </p:txBody>
      </p:sp>
      <p:sp>
        <p:nvSpPr>
          <p:cNvPr id="3" name="Content Placeholder 2">
            <a:extLst>
              <a:ext uri="{FF2B5EF4-FFF2-40B4-BE49-F238E27FC236}">
                <a16:creationId xmlns:a16="http://schemas.microsoft.com/office/drawing/2014/main" id="{FE4D4A23-0A2A-4728-AE9F-FC708B2C92D9}"/>
              </a:ext>
            </a:extLst>
          </p:cNvPr>
          <p:cNvSpPr>
            <a:spLocks noGrp="1"/>
          </p:cNvSpPr>
          <p:nvPr>
            <p:ph idx="1"/>
          </p:nvPr>
        </p:nvSpPr>
        <p:spPr/>
        <p:txBody>
          <a:bodyPr>
            <a:normAutofit/>
          </a:bodyPr>
          <a:lstStyle/>
          <a:p>
            <a:r>
              <a:rPr lang="en-US" dirty="0"/>
              <a:t>If multiple defendants are charged together, usually each indigent defendant will need independent counsel. </a:t>
            </a:r>
          </a:p>
          <a:p>
            <a:r>
              <a:rPr lang="en-US" dirty="0"/>
              <a:t>Every indigent co-defendant will generally be required to be assigned a different public defender or private counsel</a:t>
            </a:r>
          </a:p>
          <a:p>
            <a:r>
              <a:rPr lang="en-US" dirty="0"/>
              <a:t>Many tribal courts use a list of possible conflict counsel from local law firms for such assignment</a:t>
            </a:r>
          </a:p>
          <a:p>
            <a:r>
              <a:rPr lang="en-US" dirty="0"/>
              <a:t>Another option is to use defense counsel from local public defender offices   </a:t>
            </a:r>
          </a:p>
          <a:p>
            <a:endParaRPr lang="en-US" dirty="0"/>
          </a:p>
          <a:p>
            <a:pPr marL="0" indent="0">
              <a:buNone/>
            </a:pPr>
            <a:endParaRPr lang="en-US" dirty="0"/>
          </a:p>
        </p:txBody>
      </p:sp>
    </p:spTree>
    <p:extLst>
      <p:ext uri="{BB962C8B-B14F-4D97-AF65-F5344CB8AC3E}">
        <p14:creationId xmlns:p14="http://schemas.microsoft.com/office/powerpoint/2010/main" val="867902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1276E-2E49-4DE4-94CD-F49CBDA6ADD8}"/>
              </a:ext>
            </a:extLst>
          </p:cNvPr>
          <p:cNvSpPr>
            <a:spLocks noGrp="1"/>
          </p:cNvSpPr>
          <p:nvPr>
            <p:ph type="title"/>
          </p:nvPr>
        </p:nvSpPr>
        <p:spPr/>
        <p:txBody>
          <a:bodyPr/>
          <a:lstStyle/>
          <a:p>
            <a:r>
              <a:rPr lang="en-US" dirty="0"/>
              <a:t> Funding Options For Tribal Public Defense</a:t>
            </a:r>
          </a:p>
        </p:txBody>
      </p:sp>
      <p:sp>
        <p:nvSpPr>
          <p:cNvPr id="3" name="Content Placeholder 2">
            <a:extLst>
              <a:ext uri="{FF2B5EF4-FFF2-40B4-BE49-F238E27FC236}">
                <a16:creationId xmlns:a16="http://schemas.microsoft.com/office/drawing/2014/main" id="{15FC23CC-962D-47ED-9485-5CEDE4D5BDE0}"/>
              </a:ext>
            </a:extLst>
          </p:cNvPr>
          <p:cNvSpPr>
            <a:spLocks noGrp="1"/>
          </p:cNvSpPr>
          <p:nvPr>
            <p:ph idx="1"/>
          </p:nvPr>
        </p:nvSpPr>
        <p:spPr/>
        <p:txBody>
          <a:bodyPr>
            <a:normAutofit/>
          </a:bodyPr>
          <a:lstStyle/>
          <a:p>
            <a:pPr lvl="1"/>
            <a:r>
              <a:rPr lang="en-US" sz="2900" dirty="0"/>
              <a:t>Full or partial Tribal support</a:t>
            </a:r>
          </a:p>
          <a:p>
            <a:pPr marL="914400" lvl="2" indent="0">
              <a:buNone/>
            </a:pPr>
            <a:endParaRPr lang="en-US" sz="2500" dirty="0"/>
          </a:p>
          <a:p>
            <a:pPr lvl="1"/>
            <a:r>
              <a:rPr lang="en-US" sz="2900" dirty="0"/>
              <a:t>Federal or other governmental funding</a:t>
            </a:r>
          </a:p>
          <a:p>
            <a:pPr lvl="1"/>
            <a:endParaRPr lang="en-US" sz="2900" dirty="0"/>
          </a:p>
          <a:p>
            <a:pPr lvl="1"/>
            <a:r>
              <a:rPr lang="en-US" sz="2900" dirty="0"/>
              <a:t>Foundation or other grant funding</a:t>
            </a:r>
          </a:p>
          <a:p>
            <a:pPr lvl="1"/>
            <a:endParaRPr lang="en-US" sz="2900" dirty="0"/>
          </a:p>
          <a:p>
            <a:pPr lvl="1"/>
            <a:r>
              <a:rPr lang="en-US" sz="2900" dirty="0"/>
              <a:t>Support from non-profit agencies </a:t>
            </a:r>
          </a:p>
          <a:p>
            <a:pPr lvl="1"/>
            <a:endParaRPr lang="en-US" sz="2900" dirty="0"/>
          </a:p>
          <a:p>
            <a:pPr lvl="1"/>
            <a:r>
              <a:rPr lang="en-US" sz="2900" dirty="0"/>
              <a:t>Support from educational institutions  </a:t>
            </a:r>
          </a:p>
          <a:p>
            <a:pPr marL="457200" lvl="1" indent="0">
              <a:buNone/>
            </a:pPr>
            <a:endParaRPr lang="en-US" dirty="0"/>
          </a:p>
          <a:p>
            <a:pPr marL="914400" lvl="2"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693122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A2D42-D869-4E31-A44E-FC84FB3E9312}"/>
              </a:ext>
            </a:extLst>
          </p:cNvPr>
          <p:cNvSpPr>
            <a:spLocks noGrp="1"/>
          </p:cNvSpPr>
          <p:nvPr>
            <p:ph type="title"/>
          </p:nvPr>
        </p:nvSpPr>
        <p:spPr/>
        <p:txBody>
          <a:bodyPr/>
          <a:lstStyle/>
          <a:p>
            <a:r>
              <a:rPr lang="en-US" dirty="0"/>
              <a:t>Development of Proposal For A Tribal Public Defender – Creation of a Team</a:t>
            </a:r>
          </a:p>
        </p:txBody>
      </p:sp>
      <p:sp>
        <p:nvSpPr>
          <p:cNvPr id="3" name="Content Placeholder 2">
            <a:extLst>
              <a:ext uri="{FF2B5EF4-FFF2-40B4-BE49-F238E27FC236}">
                <a16:creationId xmlns:a16="http://schemas.microsoft.com/office/drawing/2014/main" id="{43490FF5-0336-42AE-9C7D-89B671E93210}"/>
              </a:ext>
            </a:extLst>
          </p:cNvPr>
          <p:cNvSpPr>
            <a:spLocks noGrp="1"/>
          </p:cNvSpPr>
          <p:nvPr>
            <p:ph idx="1"/>
          </p:nvPr>
        </p:nvSpPr>
        <p:spPr/>
        <p:txBody>
          <a:bodyPr>
            <a:normAutofit fontScale="25000" lnSpcReduction="20000"/>
          </a:bodyPr>
          <a:lstStyle/>
          <a:p>
            <a:pPr marL="0" indent="0">
              <a:buNone/>
            </a:pPr>
            <a:r>
              <a:rPr lang="en-US" sz="11200" dirty="0"/>
              <a:t>To establish a tribal public defender, consider creating a workgroup/team to conduct a needs assessment and develop a specific proposal    </a:t>
            </a:r>
          </a:p>
          <a:p>
            <a:pPr marL="0" indent="0">
              <a:buNone/>
            </a:pPr>
            <a:endParaRPr lang="en-US" sz="11200" dirty="0"/>
          </a:p>
          <a:p>
            <a:pPr marL="0" indent="0">
              <a:buNone/>
            </a:pPr>
            <a:r>
              <a:rPr lang="en-US" sz="11200" dirty="0"/>
              <a:t>The team could include members from the following -  </a:t>
            </a:r>
          </a:p>
          <a:p>
            <a:pPr lvl="1"/>
            <a:r>
              <a:rPr lang="en-US" sz="11200" dirty="0"/>
              <a:t> Tribal court</a:t>
            </a:r>
          </a:p>
          <a:p>
            <a:pPr lvl="1"/>
            <a:r>
              <a:rPr lang="en-US" sz="11200" dirty="0"/>
              <a:t> Tribal government </a:t>
            </a:r>
          </a:p>
          <a:p>
            <a:pPr lvl="1"/>
            <a:r>
              <a:rPr lang="en-US" sz="11200" dirty="0"/>
              <a:t> The broader community</a:t>
            </a:r>
          </a:p>
          <a:p>
            <a:pPr lvl="1"/>
            <a:r>
              <a:rPr lang="en-US" sz="11200" dirty="0"/>
              <a:t> Service providers</a:t>
            </a:r>
          </a:p>
          <a:p>
            <a:pPr lvl="1"/>
            <a:r>
              <a:rPr lang="en-US" sz="11200" dirty="0"/>
              <a:t> Prosecution </a:t>
            </a:r>
          </a:p>
          <a:p>
            <a:pPr lvl="1"/>
            <a:r>
              <a:rPr lang="en-US" sz="11200" dirty="0"/>
              <a:t> Current defense practitioners  </a:t>
            </a:r>
          </a:p>
          <a:p>
            <a:pPr lvl="1"/>
            <a:r>
              <a:rPr lang="en-US" sz="11200" dirty="0"/>
              <a:t> Defense experts from local, state or tribal organizations</a:t>
            </a:r>
            <a:endParaRPr lang="en-US" sz="8600" dirty="0"/>
          </a:p>
          <a:p>
            <a:pPr lvl="1"/>
            <a:endParaRPr lang="en-US" sz="8600" dirty="0"/>
          </a:p>
          <a:p>
            <a:pPr marL="457200" lvl="1" indent="0">
              <a:buNone/>
            </a:pPr>
            <a:r>
              <a:rPr lang="en-US" sz="8600" dirty="0"/>
              <a:t> </a:t>
            </a:r>
          </a:p>
          <a:p>
            <a:pPr marL="457200" lvl="1" indent="0">
              <a:buNone/>
            </a:pPr>
            <a:endParaRPr lang="en-US" dirty="0"/>
          </a:p>
          <a:p>
            <a:pPr marL="0" indent="0">
              <a:buNone/>
            </a:pPr>
            <a:endParaRPr lang="en-US" dirty="0"/>
          </a:p>
          <a:p>
            <a:pPr marL="0" indent="0">
              <a:buNone/>
            </a:pPr>
            <a:r>
              <a:rPr lang="en-US" dirty="0"/>
              <a:t> </a:t>
            </a:r>
          </a:p>
        </p:txBody>
      </p:sp>
    </p:spTree>
    <p:extLst>
      <p:ext uri="{BB962C8B-B14F-4D97-AF65-F5344CB8AC3E}">
        <p14:creationId xmlns:p14="http://schemas.microsoft.com/office/powerpoint/2010/main" val="1747775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86532-FF3D-4888-9C31-DCCE78431271}"/>
              </a:ext>
            </a:extLst>
          </p:cNvPr>
          <p:cNvSpPr>
            <a:spLocks noGrp="1"/>
          </p:cNvSpPr>
          <p:nvPr>
            <p:ph type="title"/>
          </p:nvPr>
        </p:nvSpPr>
        <p:spPr/>
        <p:txBody>
          <a:bodyPr/>
          <a:lstStyle/>
          <a:p>
            <a:r>
              <a:rPr lang="en-US" dirty="0"/>
              <a:t>Development of Proposal - Use of Defense Experts</a:t>
            </a:r>
          </a:p>
        </p:txBody>
      </p:sp>
      <p:sp>
        <p:nvSpPr>
          <p:cNvPr id="3" name="Content Placeholder 2">
            <a:extLst>
              <a:ext uri="{FF2B5EF4-FFF2-40B4-BE49-F238E27FC236}">
                <a16:creationId xmlns:a16="http://schemas.microsoft.com/office/drawing/2014/main" id="{2CC8B834-88A9-4CB3-AC35-3B07D6C31D4B}"/>
              </a:ext>
            </a:extLst>
          </p:cNvPr>
          <p:cNvSpPr>
            <a:spLocks noGrp="1"/>
          </p:cNvSpPr>
          <p:nvPr>
            <p:ph idx="1"/>
          </p:nvPr>
        </p:nvSpPr>
        <p:spPr>
          <a:xfrm>
            <a:off x="838200" y="1825625"/>
            <a:ext cx="10515600" cy="4777056"/>
          </a:xfrm>
        </p:spPr>
        <p:txBody>
          <a:bodyPr>
            <a:normAutofit/>
          </a:bodyPr>
          <a:lstStyle/>
          <a:p>
            <a:pPr marL="0" indent="0">
              <a:buNone/>
            </a:pPr>
            <a:r>
              <a:rPr lang="en-US" dirty="0"/>
              <a:t>Many tribal, state and national organizations provide expertise in the area of tribal practice and public defense. These groups can be of assistance in planning for the implementation of a tribal public defender office.  Examples include:</a:t>
            </a:r>
          </a:p>
          <a:p>
            <a:pPr lvl="1"/>
            <a:r>
              <a:rPr lang="en-US" dirty="0"/>
              <a:t>The National Legal Aid and Defender Association - NLADA</a:t>
            </a:r>
          </a:p>
          <a:p>
            <a:pPr lvl="1"/>
            <a:r>
              <a:rPr lang="en-US" dirty="0"/>
              <a:t>State offices of public defense and other defender offices </a:t>
            </a:r>
          </a:p>
          <a:p>
            <a:pPr lvl="1"/>
            <a:r>
              <a:rPr lang="en-US" dirty="0"/>
              <a:t>Non-profit organizations and businesses providing services to tribal     communities and court systems</a:t>
            </a:r>
          </a:p>
          <a:p>
            <a:pPr lvl="1"/>
            <a:r>
              <a:rPr lang="en-US" dirty="0"/>
              <a:t>Law schools</a:t>
            </a:r>
          </a:p>
          <a:p>
            <a:pPr lvl="1"/>
            <a:r>
              <a:rPr lang="en-US" dirty="0"/>
              <a:t>Tribal organizations working with tribal trial and appellate courts </a:t>
            </a:r>
          </a:p>
          <a:p>
            <a:pPr lvl="1"/>
            <a:r>
              <a:rPr lang="en-US" dirty="0"/>
              <a:t>Other tribal courts     </a:t>
            </a:r>
          </a:p>
          <a:p>
            <a:pPr marL="0" indent="0">
              <a:buNone/>
            </a:pPr>
            <a:endParaRPr lang="en-US" dirty="0"/>
          </a:p>
          <a:p>
            <a:endParaRPr lang="en-US" dirty="0"/>
          </a:p>
        </p:txBody>
      </p:sp>
    </p:spTree>
    <p:extLst>
      <p:ext uri="{BB962C8B-B14F-4D97-AF65-F5344CB8AC3E}">
        <p14:creationId xmlns:p14="http://schemas.microsoft.com/office/powerpoint/2010/main" val="23967982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970</TotalTime>
  <Words>1202</Words>
  <Application>Microsoft Office PowerPoint</Application>
  <PresentationFormat>Widescreen</PresentationFormat>
  <Paragraphs>131</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How to Establish A Tribal Public Defender </vt:lpstr>
      <vt:lpstr>Tribal Civil and Criminal Legal Assistance (TCCLA) </vt:lpstr>
      <vt:lpstr> The Law of Public Defense in Indian Country </vt:lpstr>
      <vt:lpstr>Public Defense In Tribal Courts</vt:lpstr>
      <vt:lpstr>Common Models for Tribal Public Defense Services </vt:lpstr>
      <vt:lpstr> Common Models For Conflict Counsel</vt:lpstr>
      <vt:lpstr> Funding Options For Tribal Public Defense</vt:lpstr>
      <vt:lpstr>Development of Proposal For A Tribal Public Defender – Creation of a Team</vt:lpstr>
      <vt:lpstr>Development of Proposal - Use of Defense Experts</vt:lpstr>
      <vt:lpstr>Development of Proposal – Expert Areas of Expertise</vt:lpstr>
      <vt:lpstr>Development of Proposal –  Initial Review</vt:lpstr>
      <vt:lpstr>Development of Proposal </vt:lpstr>
      <vt:lpstr> Presentation of Proposal</vt:lpstr>
      <vt:lpstr> Follow-up and Reporting </vt:lpstr>
      <vt:lpstr>QUESTIONS &amp; ANSWERS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Cross Examination</dc:title>
  <dc:creator>Ron Whitener</dc:creator>
  <cp:lastModifiedBy>Ron Whitener</cp:lastModifiedBy>
  <cp:revision>85</cp:revision>
  <dcterms:created xsi:type="dcterms:W3CDTF">2020-05-24T20:00:04Z</dcterms:created>
  <dcterms:modified xsi:type="dcterms:W3CDTF">2022-02-09T18:21:48Z</dcterms:modified>
</cp:coreProperties>
</file>