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7" r:id="rId2"/>
    <p:sldId id="289"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92" r:id="rId24"/>
    <p:sldId id="28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1434" autoAdjust="0"/>
  </p:normalViewPr>
  <p:slideViewPr>
    <p:cSldViewPr snapToGrid="0" snapToObjects="1">
      <p:cViewPr varScale="1">
        <p:scale>
          <a:sx n="93" d="100"/>
          <a:sy n="93" d="100"/>
        </p:scale>
        <p:origin x="1236" y="78"/>
      </p:cViewPr>
      <p:guideLst/>
    </p:cSldViewPr>
  </p:slideViewPr>
  <p:notesTextViewPr>
    <p:cViewPr>
      <p:scale>
        <a:sx n="1" d="1"/>
        <a:sy n="1" d="1"/>
      </p:scale>
      <p:origin x="0" y="0"/>
    </p:cViewPr>
  </p:notesTextViewPr>
  <p:notesViewPr>
    <p:cSldViewPr snapToGrid="0" snapToObjects="1">
      <p:cViewPr varScale="1">
        <p:scale>
          <a:sx n="54" d="100"/>
          <a:sy n="54" d="100"/>
        </p:scale>
        <p:origin x="3496"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E4D31E-70EE-416B-A36C-D5130D9BFB6A}" type="datetimeFigureOut">
              <a:rPr lang="en-US" smtClean="0"/>
              <a:t>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49C294-854C-40B3-9D2F-DFB8552BA6F7}" type="slidenum">
              <a:rPr lang="en-US" smtClean="0"/>
              <a:t>‹#›</a:t>
            </a:fld>
            <a:endParaRPr lang="en-US"/>
          </a:p>
        </p:txBody>
      </p:sp>
    </p:spTree>
    <p:extLst>
      <p:ext uri="{BB962C8B-B14F-4D97-AF65-F5344CB8AC3E}">
        <p14:creationId xmlns:p14="http://schemas.microsoft.com/office/powerpoint/2010/main" val="382235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23950"/>
            <a:ext cx="5486400" cy="3086100"/>
          </a:xfrm>
        </p:spPr>
      </p:sp>
      <p:sp>
        <p:nvSpPr>
          <p:cNvPr id="3" name="Notes Placeholder 2"/>
          <p:cNvSpPr>
            <a:spLocks noGrp="1"/>
          </p:cNvSpPr>
          <p:nvPr>
            <p:ph type="body" idx="1"/>
          </p:nvPr>
        </p:nvSpPr>
        <p:spPr/>
        <p:txBody>
          <a:bodyPr/>
          <a:lstStyle/>
          <a:p>
            <a:r>
              <a:rPr lang="en-US" dirty="0"/>
              <a:t>NH Comments: </a:t>
            </a:r>
          </a:p>
          <a:p>
            <a:pPr marL="228600" indent="-228600">
              <a:buAutoNum type="arabicPeriod"/>
            </a:pPr>
            <a:r>
              <a:rPr lang="en-US" dirty="0"/>
              <a:t>Please add the date (month, day, year) to the 1</a:t>
            </a:r>
            <a:r>
              <a:rPr lang="en-US" baseline="30000" dirty="0"/>
              <a:t>st</a:t>
            </a:r>
            <a:r>
              <a:rPr lang="en-US" dirty="0"/>
              <a:t> slide. </a:t>
            </a:r>
          </a:p>
          <a:p>
            <a:pPr marL="228600" indent="-228600">
              <a:buAutoNum type="arabicPeriod"/>
            </a:pPr>
            <a:r>
              <a:rPr lang="en-US" dirty="0"/>
              <a:t>Add disclaimer language front slide or last slide</a:t>
            </a:r>
          </a:p>
          <a:p>
            <a:pPr marL="228600" indent="-228600">
              <a:buAutoNum type="arabicPeriod"/>
            </a:pPr>
            <a:r>
              <a:rPr lang="en-US" dirty="0"/>
              <a:t>Add TCCLA Program somewhere appropriate</a:t>
            </a:r>
          </a:p>
          <a:p>
            <a:pPr marL="228600" indent="-228600">
              <a:buAutoNum type="arabicPeriod"/>
            </a:pPr>
            <a:r>
              <a:rPr lang="en-US" b="1" dirty="0"/>
              <a:t>Add a slides that (a) provides the participants a map of the presentation, </a:t>
            </a:r>
            <a:r>
              <a:rPr lang="en-US" dirty="0"/>
              <a:t>(b) BJA Resource section, and (c) Question &amp; Answer Session / Discussion.  </a:t>
            </a:r>
          </a:p>
          <a:p>
            <a:pPr marL="228600" indent="-228600">
              <a:buAutoNum type="arabicPeriod"/>
            </a:pPr>
            <a:r>
              <a:rPr lang="en-US" dirty="0"/>
              <a:t>BJA Resources. I will work with the BJA staff to add resources to the BJA resources (slide(s)). Please share with me the date of the webinar session  as it will help me to identify what to include and exclude. </a:t>
            </a:r>
          </a:p>
          <a:p>
            <a:pPr marL="228600" indent="-228600">
              <a:buAutoNum type="arabicPeriod"/>
            </a:pPr>
            <a:r>
              <a:rPr lang="en-US" dirty="0"/>
              <a:t>Please share with me your quality control steps for webinar PPT. </a:t>
            </a:r>
          </a:p>
        </p:txBody>
      </p:sp>
      <p:sp>
        <p:nvSpPr>
          <p:cNvPr id="4" name="Slide Number Placeholder 3"/>
          <p:cNvSpPr>
            <a:spLocks noGrp="1"/>
          </p:cNvSpPr>
          <p:nvPr>
            <p:ph type="sldNum" sz="quarter" idx="10"/>
          </p:nvPr>
        </p:nvSpPr>
        <p:spPr/>
        <p:txBody>
          <a:bodyPr/>
          <a:lstStyle/>
          <a:p>
            <a:fld id="{1E49C294-854C-40B3-9D2F-DFB8552BA6F7}" type="slidenum">
              <a:rPr lang="en-US" smtClean="0"/>
              <a:t>1</a:t>
            </a:fld>
            <a:endParaRPr lang="en-US"/>
          </a:p>
        </p:txBody>
      </p:sp>
    </p:spTree>
    <p:extLst>
      <p:ext uri="{BB962C8B-B14F-4D97-AF65-F5344CB8AC3E}">
        <p14:creationId xmlns:p14="http://schemas.microsoft.com/office/powerpoint/2010/main" val="3971057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NH- no comments. </a:t>
            </a:r>
          </a:p>
        </p:txBody>
      </p:sp>
      <p:sp>
        <p:nvSpPr>
          <p:cNvPr id="4" name="Slide Number Placeholder 3"/>
          <p:cNvSpPr>
            <a:spLocks noGrp="1"/>
          </p:cNvSpPr>
          <p:nvPr>
            <p:ph type="sldNum" sz="quarter" idx="10"/>
          </p:nvPr>
        </p:nvSpPr>
        <p:spPr/>
        <p:txBody>
          <a:bodyPr/>
          <a:lstStyle/>
          <a:p>
            <a:fld id="{1E49C294-854C-40B3-9D2F-DFB8552BA6F7}" type="slidenum">
              <a:rPr lang="en-US" smtClean="0"/>
              <a:t>11</a:t>
            </a:fld>
            <a:endParaRPr lang="en-US"/>
          </a:p>
        </p:txBody>
      </p:sp>
    </p:spTree>
    <p:extLst>
      <p:ext uri="{BB962C8B-B14F-4D97-AF65-F5344CB8AC3E}">
        <p14:creationId xmlns:p14="http://schemas.microsoft.com/office/powerpoint/2010/main" val="787985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NH Comment: </a:t>
            </a:r>
          </a:p>
          <a:p>
            <a:r>
              <a:rPr lang="en-US" dirty="0"/>
              <a:t>1. Format issue: In bullet with TLOA ESA, there are two comments: (a) authority is missing and (b) too many spaces between “Sentencing” and “(future training)”. </a:t>
            </a:r>
          </a:p>
          <a:p>
            <a:endParaRPr lang="en-US" dirty="0"/>
          </a:p>
          <a:p>
            <a:r>
              <a:rPr lang="en-US" dirty="0"/>
              <a:t>2. What is meant by “(future training)”? </a:t>
            </a:r>
          </a:p>
          <a:p>
            <a:endParaRPr lang="en-US" dirty="0"/>
          </a:p>
        </p:txBody>
      </p:sp>
      <p:sp>
        <p:nvSpPr>
          <p:cNvPr id="4" name="Slide Number Placeholder 3"/>
          <p:cNvSpPr>
            <a:spLocks noGrp="1"/>
          </p:cNvSpPr>
          <p:nvPr>
            <p:ph type="sldNum" sz="quarter" idx="10"/>
          </p:nvPr>
        </p:nvSpPr>
        <p:spPr/>
        <p:txBody>
          <a:bodyPr/>
          <a:lstStyle/>
          <a:p>
            <a:fld id="{1E49C294-854C-40B3-9D2F-DFB8552BA6F7}" type="slidenum">
              <a:rPr lang="en-US" smtClean="0"/>
              <a:t>12</a:t>
            </a:fld>
            <a:endParaRPr lang="en-US"/>
          </a:p>
        </p:txBody>
      </p:sp>
    </p:spTree>
    <p:extLst>
      <p:ext uri="{BB962C8B-B14F-4D97-AF65-F5344CB8AC3E}">
        <p14:creationId xmlns:p14="http://schemas.microsoft.com/office/powerpoint/2010/main" val="1806126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13</a:t>
            </a:fld>
            <a:endParaRPr lang="en-US"/>
          </a:p>
        </p:txBody>
      </p:sp>
    </p:spTree>
    <p:extLst>
      <p:ext uri="{BB962C8B-B14F-4D97-AF65-F5344CB8AC3E}">
        <p14:creationId xmlns:p14="http://schemas.microsoft.com/office/powerpoint/2010/main" val="994923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14</a:t>
            </a:fld>
            <a:endParaRPr lang="en-US"/>
          </a:p>
        </p:txBody>
      </p:sp>
    </p:spTree>
    <p:extLst>
      <p:ext uri="{BB962C8B-B14F-4D97-AF65-F5344CB8AC3E}">
        <p14:creationId xmlns:p14="http://schemas.microsoft.com/office/powerpoint/2010/main" val="1016969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15</a:t>
            </a:fld>
            <a:endParaRPr lang="en-US"/>
          </a:p>
        </p:txBody>
      </p:sp>
    </p:spTree>
    <p:extLst>
      <p:ext uri="{BB962C8B-B14F-4D97-AF65-F5344CB8AC3E}">
        <p14:creationId xmlns:p14="http://schemas.microsoft.com/office/powerpoint/2010/main" val="34317587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16</a:t>
            </a:fld>
            <a:endParaRPr lang="en-US"/>
          </a:p>
        </p:txBody>
      </p:sp>
    </p:spTree>
    <p:extLst>
      <p:ext uri="{BB962C8B-B14F-4D97-AF65-F5344CB8AC3E}">
        <p14:creationId xmlns:p14="http://schemas.microsoft.com/office/powerpoint/2010/main" val="809802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17</a:t>
            </a:fld>
            <a:endParaRPr lang="en-US"/>
          </a:p>
        </p:txBody>
      </p:sp>
    </p:spTree>
    <p:extLst>
      <p:ext uri="{BB962C8B-B14F-4D97-AF65-F5344CB8AC3E}">
        <p14:creationId xmlns:p14="http://schemas.microsoft.com/office/powerpoint/2010/main" val="1669562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18</a:t>
            </a:fld>
            <a:endParaRPr lang="en-US"/>
          </a:p>
        </p:txBody>
      </p:sp>
    </p:spTree>
    <p:extLst>
      <p:ext uri="{BB962C8B-B14F-4D97-AF65-F5344CB8AC3E}">
        <p14:creationId xmlns:p14="http://schemas.microsoft.com/office/powerpoint/2010/main" val="3200987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19</a:t>
            </a:fld>
            <a:endParaRPr lang="en-US"/>
          </a:p>
        </p:txBody>
      </p:sp>
    </p:spTree>
    <p:extLst>
      <p:ext uri="{BB962C8B-B14F-4D97-AF65-F5344CB8AC3E}">
        <p14:creationId xmlns:p14="http://schemas.microsoft.com/office/powerpoint/2010/main" val="566918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20</a:t>
            </a:fld>
            <a:endParaRPr lang="en-US"/>
          </a:p>
        </p:txBody>
      </p:sp>
    </p:spTree>
    <p:extLst>
      <p:ext uri="{BB962C8B-B14F-4D97-AF65-F5344CB8AC3E}">
        <p14:creationId xmlns:p14="http://schemas.microsoft.com/office/powerpoint/2010/main" val="92548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NH Comment: </a:t>
            </a:r>
          </a:p>
          <a:p>
            <a:r>
              <a:rPr lang="en-US" dirty="0"/>
              <a:t>1. Has NAICJA checked the legal interpretation and citations?</a:t>
            </a:r>
          </a:p>
        </p:txBody>
      </p:sp>
      <p:sp>
        <p:nvSpPr>
          <p:cNvPr id="4" name="Slide Number Placeholder 3"/>
          <p:cNvSpPr>
            <a:spLocks noGrp="1"/>
          </p:cNvSpPr>
          <p:nvPr>
            <p:ph type="sldNum" sz="quarter" idx="10"/>
          </p:nvPr>
        </p:nvSpPr>
        <p:spPr/>
        <p:txBody>
          <a:bodyPr/>
          <a:lstStyle/>
          <a:p>
            <a:fld id="{1E49C294-854C-40B3-9D2F-DFB8552BA6F7}" type="slidenum">
              <a:rPr lang="en-US" smtClean="0"/>
              <a:t>3</a:t>
            </a:fld>
            <a:endParaRPr lang="en-US"/>
          </a:p>
        </p:txBody>
      </p:sp>
    </p:spTree>
    <p:extLst>
      <p:ext uri="{BB962C8B-B14F-4D97-AF65-F5344CB8AC3E}">
        <p14:creationId xmlns:p14="http://schemas.microsoft.com/office/powerpoint/2010/main" val="15710644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21</a:t>
            </a:fld>
            <a:endParaRPr lang="en-US"/>
          </a:p>
        </p:txBody>
      </p:sp>
    </p:spTree>
    <p:extLst>
      <p:ext uri="{BB962C8B-B14F-4D97-AF65-F5344CB8AC3E}">
        <p14:creationId xmlns:p14="http://schemas.microsoft.com/office/powerpoint/2010/main" val="37004257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22</a:t>
            </a:fld>
            <a:endParaRPr lang="en-US"/>
          </a:p>
        </p:txBody>
      </p:sp>
    </p:spTree>
    <p:extLst>
      <p:ext uri="{BB962C8B-B14F-4D97-AF65-F5344CB8AC3E}">
        <p14:creationId xmlns:p14="http://schemas.microsoft.com/office/powerpoint/2010/main" val="1579431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NH Comment: </a:t>
            </a:r>
          </a:p>
          <a:p>
            <a:pPr marL="228600" indent="-228600">
              <a:buAutoNum type="arabicPeriod"/>
            </a:pPr>
            <a:r>
              <a:rPr lang="en-US" dirty="0"/>
              <a:t>Double jeopardy. Please conduct a legal check. I heard a discussion on this matter and it left me with the impression that this position was being challenged. If I recall the discussion I will share with you. </a:t>
            </a:r>
          </a:p>
          <a:p>
            <a:pPr marL="228600" indent="-228600">
              <a:buAutoNum type="arabicPeriod"/>
            </a:pPr>
            <a:r>
              <a:rPr lang="en-US" dirty="0"/>
              <a:t>Coordination. During the presentation, the speaker may consider sharing coordination opportunity the Petite Policy of the US Attorney’s Offices  helped the coordination between federal and tribal prosecutors. Tribal prosecutors should take advantage of these opportunities. (USAO-SD Troy </a:t>
            </a:r>
            <a:r>
              <a:rPr lang="en-US" dirty="0" err="1"/>
              <a:t>Morely</a:t>
            </a:r>
            <a:r>
              <a:rPr lang="en-US" dirty="0"/>
              <a:t> speaks well on this matter.) Note I am not adding information to the slide or seeking additional speakers. </a:t>
            </a:r>
          </a:p>
        </p:txBody>
      </p:sp>
      <p:sp>
        <p:nvSpPr>
          <p:cNvPr id="4" name="Slide Number Placeholder 3"/>
          <p:cNvSpPr>
            <a:spLocks noGrp="1"/>
          </p:cNvSpPr>
          <p:nvPr>
            <p:ph type="sldNum" sz="quarter" idx="10"/>
          </p:nvPr>
        </p:nvSpPr>
        <p:spPr/>
        <p:txBody>
          <a:bodyPr/>
          <a:lstStyle/>
          <a:p>
            <a:fld id="{1E49C294-854C-40B3-9D2F-DFB8552BA6F7}" type="slidenum">
              <a:rPr lang="en-US" smtClean="0"/>
              <a:t>4</a:t>
            </a:fld>
            <a:endParaRPr lang="en-US"/>
          </a:p>
        </p:txBody>
      </p:sp>
    </p:spTree>
    <p:extLst>
      <p:ext uri="{BB962C8B-B14F-4D97-AF65-F5344CB8AC3E}">
        <p14:creationId xmlns:p14="http://schemas.microsoft.com/office/powerpoint/2010/main" val="1482407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5</a:t>
            </a:fld>
            <a:endParaRPr lang="en-US"/>
          </a:p>
        </p:txBody>
      </p:sp>
    </p:spTree>
    <p:extLst>
      <p:ext uri="{BB962C8B-B14F-4D97-AF65-F5344CB8AC3E}">
        <p14:creationId xmlns:p14="http://schemas.microsoft.com/office/powerpoint/2010/main" val="3581848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6</a:t>
            </a:fld>
            <a:endParaRPr lang="en-US"/>
          </a:p>
        </p:txBody>
      </p:sp>
    </p:spTree>
    <p:extLst>
      <p:ext uri="{BB962C8B-B14F-4D97-AF65-F5344CB8AC3E}">
        <p14:creationId xmlns:p14="http://schemas.microsoft.com/office/powerpoint/2010/main" val="3156737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49C294-854C-40B3-9D2F-DFB8552BA6F7}" type="slidenum">
              <a:rPr lang="en-US" smtClean="0"/>
              <a:t>7</a:t>
            </a:fld>
            <a:endParaRPr lang="en-US"/>
          </a:p>
        </p:txBody>
      </p:sp>
    </p:spTree>
    <p:extLst>
      <p:ext uri="{BB962C8B-B14F-4D97-AF65-F5344CB8AC3E}">
        <p14:creationId xmlns:p14="http://schemas.microsoft.com/office/powerpoint/2010/main" val="1529285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90625"/>
            <a:ext cx="5486400" cy="3086100"/>
          </a:xfrm>
        </p:spPr>
      </p:sp>
      <p:sp>
        <p:nvSpPr>
          <p:cNvPr id="3" name="Notes Placeholder 2"/>
          <p:cNvSpPr>
            <a:spLocks noGrp="1"/>
          </p:cNvSpPr>
          <p:nvPr>
            <p:ph type="body" idx="1"/>
          </p:nvPr>
        </p:nvSpPr>
        <p:spPr/>
        <p:txBody>
          <a:bodyPr/>
          <a:lstStyle/>
          <a:p>
            <a:r>
              <a:rPr lang="en-US" dirty="0"/>
              <a:t>No comments.</a:t>
            </a:r>
          </a:p>
        </p:txBody>
      </p:sp>
      <p:sp>
        <p:nvSpPr>
          <p:cNvPr id="4" name="Slide Number Placeholder 3"/>
          <p:cNvSpPr>
            <a:spLocks noGrp="1"/>
          </p:cNvSpPr>
          <p:nvPr>
            <p:ph type="sldNum" sz="quarter" idx="10"/>
          </p:nvPr>
        </p:nvSpPr>
        <p:spPr/>
        <p:txBody>
          <a:bodyPr/>
          <a:lstStyle/>
          <a:p>
            <a:fld id="{1E49C294-854C-40B3-9D2F-DFB8552BA6F7}" type="slidenum">
              <a:rPr lang="en-US" smtClean="0"/>
              <a:t>8</a:t>
            </a:fld>
            <a:endParaRPr lang="en-US"/>
          </a:p>
        </p:txBody>
      </p:sp>
    </p:spTree>
    <p:extLst>
      <p:ext uri="{BB962C8B-B14F-4D97-AF65-F5344CB8AC3E}">
        <p14:creationId xmlns:p14="http://schemas.microsoft.com/office/powerpoint/2010/main" val="3739531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NH Comment:</a:t>
            </a:r>
          </a:p>
          <a:p>
            <a:r>
              <a:rPr lang="en-US" dirty="0"/>
              <a:t>1. Has NAICJA conducted a review of the slide? </a:t>
            </a:r>
          </a:p>
        </p:txBody>
      </p:sp>
      <p:sp>
        <p:nvSpPr>
          <p:cNvPr id="4" name="Slide Number Placeholder 3"/>
          <p:cNvSpPr>
            <a:spLocks noGrp="1"/>
          </p:cNvSpPr>
          <p:nvPr>
            <p:ph type="sldNum" sz="quarter" idx="10"/>
          </p:nvPr>
        </p:nvSpPr>
        <p:spPr/>
        <p:txBody>
          <a:bodyPr/>
          <a:lstStyle/>
          <a:p>
            <a:fld id="{1E49C294-854C-40B3-9D2F-DFB8552BA6F7}" type="slidenum">
              <a:rPr lang="en-US" smtClean="0"/>
              <a:t>9</a:t>
            </a:fld>
            <a:endParaRPr lang="en-US"/>
          </a:p>
        </p:txBody>
      </p:sp>
    </p:spTree>
    <p:extLst>
      <p:ext uri="{BB962C8B-B14F-4D97-AF65-F5344CB8AC3E}">
        <p14:creationId xmlns:p14="http://schemas.microsoft.com/office/powerpoint/2010/main" val="3453890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comment.</a:t>
            </a:r>
          </a:p>
        </p:txBody>
      </p:sp>
      <p:sp>
        <p:nvSpPr>
          <p:cNvPr id="4" name="Slide Number Placeholder 3"/>
          <p:cNvSpPr>
            <a:spLocks noGrp="1"/>
          </p:cNvSpPr>
          <p:nvPr>
            <p:ph type="sldNum" sz="quarter" idx="10"/>
          </p:nvPr>
        </p:nvSpPr>
        <p:spPr/>
        <p:txBody>
          <a:bodyPr/>
          <a:lstStyle/>
          <a:p>
            <a:fld id="{1E49C294-854C-40B3-9D2F-DFB8552BA6F7}" type="slidenum">
              <a:rPr lang="en-US" smtClean="0"/>
              <a:t>10</a:t>
            </a:fld>
            <a:endParaRPr lang="en-US"/>
          </a:p>
        </p:txBody>
      </p:sp>
    </p:spTree>
    <p:extLst>
      <p:ext uri="{BB962C8B-B14F-4D97-AF65-F5344CB8AC3E}">
        <p14:creationId xmlns:p14="http://schemas.microsoft.com/office/powerpoint/2010/main" val="1571339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F9D18-2A6D-8147-BD30-C497BF61B5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391BAD-D7D4-1B4B-8181-8EDA15D71D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FC095FA-DAC2-C64D-A91E-DD3E94BF25F4}"/>
              </a:ext>
            </a:extLst>
          </p:cNvPr>
          <p:cNvSpPr>
            <a:spLocks noGrp="1"/>
          </p:cNvSpPr>
          <p:nvPr>
            <p:ph type="dt" sz="half" idx="10"/>
          </p:nvPr>
        </p:nvSpPr>
        <p:spPr/>
        <p:txBody>
          <a:bodyPr/>
          <a:lstStyle/>
          <a:p>
            <a:fld id="{4B2DE6C3-FDCD-2A4F-805B-3FA72D483223}" type="datetimeFigureOut">
              <a:rPr lang="en-US" smtClean="0"/>
              <a:t>2/9/2022</a:t>
            </a:fld>
            <a:endParaRPr lang="en-US"/>
          </a:p>
        </p:txBody>
      </p:sp>
      <p:sp>
        <p:nvSpPr>
          <p:cNvPr id="5" name="Footer Placeholder 4">
            <a:extLst>
              <a:ext uri="{FF2B5EF4-FFF2-40B4-BE49-F238E27FC236}">
                <a16:creationId xmlns:a16="http://schemas.microsoft.com/office/drawing/2014/main" id="{A7119CD2-1D6F-2746-A3E8-7A5474128D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551624-ECED-FA49-B659-4B0ADAA37EB0}"/>
              </a:ext>
            </a:extLst>
          </p:cNvPr>
          <p:cNvSpPr>
            <a:spLocks noGrp="1"/>
          </p:cNvSpPr>
          <p:nvPr>
            <p:ph type="sldNum" sz="quarter" idx="12"/>
          </p:nvPr>
        </p:nvSpPr>
        <p:spPr/>
        <p:txBody>
          <a:bodyPr/>
          <a:lstStyle/>
          <a:p>
            <a:fld id="{A6E4DCFB-30D0-B14F-8208-ADD318DDA21E}" type="slidenum">
              <a:rPr lang="en-US" smtClean="0"/>
              <a:t>‹#›</a:t>
            </a:fld>
            <a:endParaRPr lang="en-US"/>
          </a:p>
        </p:txBody>
      </p:sp>
    </p:spTree>
    <p:extLst>
      <p:ext uri="{BB962C8B-B14F-4D97-AF65-F5344CB8AC3E}">
        <p14:creationId xmlns:p14="http://schemas.microsoft.com/office/powerpoint/2010/main" val="1285416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B04D-2D33-B544-9B14-61B96758BD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7F64-C62F-814B-8FFE-16405ADBC6F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6DF692-FECF-934A-82D9-375BC39E9FDC}"/>
              </a:ext>
            </a:extLst>
          </p:cNvPr>
          <p:cNvSpPr>
            <a:spLocks noGrp="1"/>
          </p:cNvSpPr>
          <p:nvPr>
            <p:ph type="dt" sz="half" idx="10"/>
          </p:nvPr>
        </p:nvSpPr>
        <p:spPr/>
        <p:txBody>
          <a:bodyPr/>
          <a:lstStyle/>
          <a:p>
            <a:fld id="{4B2DE6C3-FDCD-2A4F-805B-3FA72D483223}" type="datetimeFigureOut">
              <a:rPr lang="en-US" smtClean="0"/>
              <a:t>2/9/2022</a:t>
            </a:fld>
            <a:endParaRPr lang="en-US"/>
          </a:p>
        </p:txBody>
      </p:sp>
      <p:sp>
        <p:nvSpPr>
          <p:cNvPr id="5" name="Footer Placeholder 4">
            <a:extLst>
              <a:ext uri="{FF2B5EF4-FFF2-40B4-BE49-F238E27FC236}">
                <a16:creationId xmlns:a16="http://schemas.microsoft.com/office/drawing/2014/main" id="{40C4A0E0-9B12-F548-BC6F-505B70FA4F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61EA22-7B4E-FB42-9CB6-1B7B8185E38F}"/>
              </a:ext>
            </a:extLst>
          </p:cNvPr>
          <p:cNvSpPr>
            <a:spLocks noGrp="1"/>
          </p:cNvSpPr>
          <p:nvPr>
            <p:ph type="sldNum" sz="quarter" idx="12"/>
          </p:nvPr>
        </p:nvSpPr>
        <p:spPr/>
        <p:txBody>
          <a:bodyPr/>
          <a:lstStyle/>
          <a:p>
            <a:fld id="{A6E4DCFB-30D0-B14F-8208-ADD318DDA21E}" type="slidenum">
              <a:rPr lang="en-US" smtClean="0"/>
              <a:t>‹#›</a:t>
            </a:fld>
            <a:endParaRPr lang="en-US"/>
          </a:p>
        </p:txBody>
      </p:sp>
    </p:spTree>
    <p:extLst>
      <p:ext uri="{BB962C8B-B14F-4D97-AF65-F5344CB8AC3E}">
        <p14:creationId xmlns:p14="http://schemas.microsoft.com/office/powerpoint/2010/main" val="3536797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FF11A4-013D-AB46-9EE5-BF327434D5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FF9163-B44C-7140-9E2D-C974E032120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6E7733-0F91-2C44-BC6B-15EA0145A35F}"/>
              </a:ext>
            </a:extLst>
          </p:cNvPr>
          <p:cNvSpPr>
            <a:spLocks noGrp="1"/>
          </p:cNvSpPr>
          <p:nvPr>
            <p:ph type="dt" sz="half" idx="10"/>
          </p:nvPr>
        </p:nvSpPr>
        <p:spPr/>
        <p:txBody>
          <a:bodyPr/>
          <a:lstStyle/>
          <a:p>
            <a:fld id="{4B2DE6C3-FDCD-2A4F-805B-3FA72D483223}" type="datetimeFigureOut">
              <a:rPr lang="en-US" smtClean="0"/>
              <a:t>2/9/2022</a:t>
            </a:fld>
            <a:endParaRPr lang="en-US"/>
          </a:p>
        </p:txBody>
      </p:sp>
      <p:sp>
        <p:nvSpPr>
          <p:cNvPr id="5" name="Footer Placeholder 4">
            <a:extLst>
              <a:ext uri="{FF2B5EF4-FFF2-40B4-BE49-F238E27FC236}">
                <a16:creationId xmlns:a16="http://schemas.microsoft.com/office/drawing/2014/main" id="{5671FE7B-E824-A748-9D9E-9BFE0F2B3E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90E387-1B57-1243-AA86-090D5460B306}"/>
              </a:ext>
            </a:extLst>
          </p:cNvPr>
          <p:cNvSpPr>
            <a:spLocks noGrp="1"/>
          </p:cNvSpPr>
          <p:nvPr>
            <p:ph type="sldNum" sz="quarter" idx="12"/>
          </p:nvPr>
        </p:nvSpPr>
        <p:spPr/>
        <p:txBody>
          <a:bodyPr/>
          <a:lstStyle/>
          <a:p>
            <a:fld id="{A6E4DCFB-30D0-B14F-8208-ADD318DDA21E}" type="slidenum">
              <a:rPr lang="en-US" smtClean="0"/>
              <a:t>‹#›</a:t>
            </a:fld>
            <a:endParaRPr lang="en-US"/>
          </a:p>
        </p:txBody>
      </p:sp>
    </p:spTree>
    <p:extLst>
      <p:ext uri="{BB962C8B-B14F-4D97-AF65-F5344CB8AC3E}">
        <p14:creationId xmlns:p14="http://schemas.microsoft.com/office/powerpoint/2010/main" val="181135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27C9F-6C6D-6346-9847-7E7BB0DB03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19A3EF-920C-8E47-8F77-913AE932023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D9FCE1-9446-0D4F-8FC4-CBB6F0C1AF23}"/>
              </a:ext>
            </a:extLst>
          </p:cNvPr>
          <p:cNvSpPr>
            <a:spLocks noGrp="1"/>
          </p:cNvSpPr>
          <p:nvPr>
            <p:ph type="dt" sz="half" idx="10"/>
          </p:nvPr>
        </p:nvSpPr>
        <p:spPr/>
        <p:txBody>
          <a:bodyPr/>
          <a:lstStyle/>
          <a:p>
            <a:fld id="{4B2DE6C3-FDCD-2A4F-805B-3FA72D483223}" type="datetimeFigureOut">
              <a:rPr lang="en-US" smtClean="0"/>
              <a:t>2/9/2022</a:t>
            </a:fld>
            <a:endParaRPr lang="en-US"/>
          </a:p>
        </p:txBody>
      </p:sp>
      <p:sp>
        <p:nvSpPr>
          <p:cNvPr id="5" name="Footer Placeholder 4">
            <a:extLst>
              <a:ext uri="{FF2B5EF4-FFF2-40B4-BE49-F238E27FC236}">
                <a16:creationId xmlns:a16="http://schemas.microsoft.com/office/drawing/2014/main" id="{F504B8CD-B1E6-F744-A943-DA66B02BFF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F0197B-FAE8-9E40-B75F-3AB498412730}"/>
              </a:ext>
            </a:extLst>
          </p:cNvPr>
          <p:cNvSpPr>
            <a:spLocks noGrp="1"/>
          </p:cNvSpPr>
          <p:nvPr>
            <p:ph type="sldNum" sz="quarter" idx="12"/>
          </p:nvPr>
        </p:nvSpPr>
        <p:spPr/>
        <p:txBody>
          <a:bodyPr/>
          <a:lstStyle/>
          <a:p>
            <a:fld id="{A6E4DCFB-30D0-B14F-8208-ADD318DDA21E}" type="slidenum">
              <a:rPr lang="en-US" smtClean="0"/>
              <a:t>‹#›</a:t>
            </a:fld>
            <a:endParaRPr lang="en-US"/>
          </a:p>
        </p:txBody>
      </p:sp>
    </p:spTree>
    <p:extLst>
      <p:ext uri="{BB962C8B-B14F-4D97-AF65-F5344CB8AC3E}">
        <p14:creationId xmlns:p14="http://schemas.microsoft.com/office/powerpoint/2010/main" val="2678406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34D8E-1D8E-AE40-8675-9B7C416452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2EA63D-F277-5F49-A585-2F48366E2C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46D9FE7-C6C6-0143-801E-B90415589960}"/>
              </a:ext>
            </a:extLst>
          </p:cNvPr>
          <p:cNvSpPr>
            <a:spLocks noGrp="1"/>
          </p:cNvSpPr>
          <p:nvPr>
            <p:ph type="dt" sz="half" idx="10"/>
          </p:nvPr>
        </p:nvSpPr>
        <p:spPr/>
        <p:txBody>
          <a:bodyPr/>
          <a:lstStyle/>
          <a:p>
            <a:fld id="{4B2DE6C3-FDCD-2A4F-805B-3FA72D483223}" type="datetimeFigureOut">
              <a:rPr lang="en-US" smtClean="0"/>
              <a:t>2/9/2022</a:t>
            </a:fld>
            <a:endParaRPr lang="en-US"/>
          </a:p>
        </p:txBody>
      </p:sp>
      <p:sp>
        <p:nvSpPr>
          <p:cNvPr id="5" name="Footer Placeholder 4">
            <a:extLst>
              <a:ext uri="{FF2B5EF4-FFF2-40B4-BE49-F238E27FC236}">
                <a16:creationId xmlns:a16="http://schemas.microsoft.com/office/drawing/2014/main" id="{7D22E50F-C246-DA4E-87C8-F4AB35B688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F2F74-C169-944A-A206-57E27373D1CD}"/>
              </a:ext>
            </a:extLst>
          </p:cNvPr>
          <p:cNvSpPr>
            <a:spLocks noGrp="1"/>
          </p:cNvSpPr>
          <p:nvPr>
            <p:ph type="sldNum" sz="quarter" idx="12"/>
          </p:nvPr>
        </p:nvSpPr>
        <p:spPr/>
        <p:txBody>
          <a:bodyPr/>
          <a:lstStyle/>
          <a:p>
            <a:fld id="{A6E4DCFB-30D0-B14F-8208-ADD318DDA21E}" type="slidenum">
              <a:rPr lang="en-US" smtClean="0"/>
              <a:t>‹#›</a:t>
            </a:fld>
            <a:endParaRPr lang="en-US"/>
          </a:p>
        </p:txBody>
      </p:sp>
    </p:spTree>
    <p:extLst>
      <p:ext uri="{BB962C8B-B14F-4D97-AF65-F5344CB8AC3E}">
        <p14:creationId xmlns:p14="http://schemas.microsoft.com/office/powerpoint/2010/main" val="2097763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83452-756D-5D4C-8E46-CB2AEE440F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DF7DEC-A6CF-9A46-BFAB-28F74B65F3E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6AEF8D-CB54-244E-AC75-75921040F72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A841BB-08A0-074E-B602-CDCDC59F89D2}"/>
              </a:ext>
            </a:extLst>
          </p:cNvPr>
          <p:cNvSpPr>
            <a:spLocks noGrp="1"/>
          </p:cNvSpPr>
          <p:nvPr>
            <p:ph type="dt" sz="half" idx="10"/>
          </p:nvPr>
        </p:nvSpPr>
        <p:spPr/>
        <p:txBody>
          <a:bodyPr/>
          <a:lstStyle/>
          <a:p>
            <a:fld id="{4B2DE6C3-FDCD-2A4F-805B-3FA72D483223}" type="datetimeFigureOut">
              <a:rPr lang="en-US" smtClean="0"/>
              <a:t>2/9/2022</a:t>
            </a:fld>
            <a:endParaRPr lang="en-US"/>
          </a:p>
        </p:txBody>
      </p:sp>
      <p:sp>
        <p:nvSpPr>
          <p:cNvPr id="6" name="Footer Placeholder 5">
            <a:extLst>
              <a:ext uri="{FF2B5EF4-FFF2-40B4-BE49-F238E27FC236}">
                <a16:creationId xmlns:a16="http://schemas.microsoft.com/office/drawing/2014/main" id="{9CE78CB0-4C28-F547-94A1-C5E4E2ADC8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4BBC03-F7A1-A24E-AB29-6A4CC85AAA7A}"/>
              </a:ext>
            </a:extLst>
          </p:cNvPr>
          <p:cNvSpPr>
            <a:spLocks noGrp="1"/>
          </p:cNvSpPr>
          <p:nvPr>
            <p:ph type="sldNum" sz="quarter" idx="12"/>
          </p:nvPr>
        </p:nvSpPr>
        <p:spPr/>
        <p:txBody>
          <a:bodyPr/>
          <a:lstStyle/>
          <a:p>
            <a:fld id="{A6E4DCFB-30D0-B14F-8208-ADD318DDA21E}" type="slidenum">
              <a:rPr lang="en-US" smtClean="0"/>
              <a:t>‹#›</a:t>
            </a:fld>
            <a:endParaRPr lang="en-US"/>
          </a:p>
        </p:txBody>
      </p:sp>
    </p:spTree>
    <p:extLst>
      <p:ext uri="{BB962C8B-B14F-4D97-AF65-F5344CB8AC3E}">
        <p14:creationId xmlns:p14="http://schemas.microsoft.com/office/powerpoint/2010/main" val="2003209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C87B1-6B2B-9042-B35B-F3D02A2645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AFB7B3-DCDB-2946-ACA5-563991482B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CC98EF2-1334-2A4E-8B66-806C47425F5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5986BC-2389-004A-8603-0A0FA09E7C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10F70D7-2CA8-B544-BDAB-CE984F64158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D3D47B-121A-5547-9E4E-03CDD9FAF3BF}"/>
              </a:ext>
            </a:extLst>
          </p:cNvPr>
          <p:cNvSpPr>
            <a:spLocks noGrp="1"/>
          </p:cNvSpPr>
          <p:nvPr>
            <p:ph type="dt" sz="half" idx="10"/>
          </p:nvPr>
        </p:nvSpPr>
        <p:spPr/>
        <p:txBody>
          <a:bodyPr/>
          <a:lstStyle/>
          <a:p>
            <a:fld id="{4B2DE6C3-FDCD-2A4F-805B-3FA72D483223}" type="datetimeFigureOut">
              <a:rPr lang="en-US" smtClean="0"/>
              <a:t>2/9/2022</a:t>
            </a:fld>
            <a:endParaRPr lang="en-US"/>
          </a:p>
        </p:txBody>
      </p:sp>
      <p:sp>
        <p:nvSpPr>
          <p:cNvPr id="8" name="Footer Placeholder 7">
            <a:extLst>
              <a:ext uri="{FF2B5EF4-FFF2-40B4-BE49-F238E27FC236}">
                <a16:creationId xmlns:a16="http://schemas.microsoft.com/office/drawing/2014/main" id="{02BCD46A-BF19-2C46-9724-CDDF5A3BC6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885C82-AE0C-C747-A7CC-DA0372713154}"/>
              </a:ext>
            </a:extLst>
          </p:cNvPr>
          <p:cNvSpPr>
            <a:spLocks noGrp="1"/>
          </p:cNvSpPr>
          <p:nvPr>
            <p:ph type="sldNum" sz="quarter" idx="12"/>
          </p:nvPr>
        </p:nvSpPr>
        <p:spPr/>
        <p:txBody>
          <a:bodyPr/>
          <a:lstStyle/>
          <a:p>
            <a:fld id="{A6E4DCFB-30D0-B14F-8208-ADD318DDA21E}" type="slidenum">
              <a:rPr lang="en-US" smtClean="0"/>
              <a:t>‹#›</a:t>
            </a:fld>
            <a:endParaRPr lang="en-US"/>
          </a:p>
        </p:txBody>
      </p:sp>
    </p:spTree>
    <p:extLst>
      <p:ext uri="{BB962C8B-B14F-4D97-AF65-F5344CB8AC3E}">
        <p14:creationId xmlns:p14="http://schemas.microsoft.com/office/powerpoint/2010/main" val="1030805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2E0D1-232F-674F-ABA1-4BAD600B4A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79E33D1-788E-7A4E-92FC-B7A56ED962F2}"/>
              </a:ext>
            </a:extLst>
          </p:cNvPr>
          <p:cNvSpPr>
            <a:spLocks noGrp="1"/>
          </p:cNvSpPr>
          <p:nvPr>
            <p:ph type="dt" sz="half" idx="10"/>
          </p:nvPr>
        </p:nvSpPr>
        <p:spPr/>
        <p:txBody>
          <a:bodyPr/>
          <a:lstStyle/>
          <a:p>
            <a:fld id="{4B2DE6C3-FDCD-2A4F-805B-3FA72D483223}" type="datetimeFigureOut">
              <a:rPr lang="en-US" smtClean="0"/>
              <a:t>2/9/2022</a:t>
            </a:fld>
            <a:endParaRPr lang="en-US"/>
          </a:p>
        </p:txBody>
      </p:sp>
      <p:sp>
        <p:nvSpPr>
          <p:cNvPr id="4" name="Footer Placeholder 3">
            <a:extLst>
              <a:ext uri="{FF2B5EF4-FFF2-40B4-BE49-F238E27FC236}">
                <a16:creationId xmlns:a16="http://schemas.microsoft.com/office/drawing/2014/main" id="{E9B83E65-F373-9043-A507-6CB058FDF4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632A5C-FB4F-564C-ADAB-7A49D2899008}"/>
              </a:ext>
            </a:extLst>
          </p:cNvPr>
          <p:cNvSpPr>
            <a:spLocks noGrp="1"/>
          </p:cNvSpPr>
          <p:nvPr>
            <p:ph type="sldNum" sz="quarter" idx="12"/>
          </p:nvPr>
        </p:nvSpPr>
        <p:spPr/>
        <p:txBody>
          <a:bodyPr/>
          <a:lstStyle/>
          <a:p>
            <a:fld id="{A6E4DCFB-30D0-B14F-8208-ADD318DDA21E}" type="slidenum">
              <a:rPr lang="en-US" smtClean="0"/>
              <a:t>‹#›</a:t>
            </a:fld>
            <a:endParaRPr lang="en-US"/>
          </a:p>
        </p:txBody>
      </p:sp>
    </p:spTree>
    <p:extLst>
      <p:ext uri="{BB962C8B-B14F-4D97-AF65-F5344CB8AC3E}">
        <p14:creationId xmlns:p14="http://schemas.microsoft.com/office/powerpoint/2010/main" val="663148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E06EED-EF94-364C-90C6-78010955B76D}"/>
              </a:ext>
            </a:extLst>
          </p:cNvPr>
          <p:cNvSpPr>
            <a:spLocks noGrp="1"/>
          </p:cNvSpPr>
          <p:nvPr>
            <p:ph type="dt" sz="half" idx="10"/>
          </p:nvPr>
        </p:nvSpPr>
        <p:spPr/>
        <p:txBody>
          <a:bodyPr/>
          <a:lstStyle/>
          <a:p>
            <a:fld id="{4B2DE6C3-FDCD-2A4F-805B-3FA72D483223}" type="datetimeFigureOut">
              <a:rPr lang="en-US" smtClean="0"/>
              <a:t>2/9/2022</a:t>
            </a:fld>
            <a:endParaRPr lang="en-US"/>
          </a:p>
        </p:txBody>
      </p:sp>
      <p:sp>
        <p:nvSpPr>
          <p:cNvPr id="3" name="Footer Placeholder 2">
            <a:extLst>
              <a:ext uri="{FF2B5EF4-FFF2-40B4-BE49-F238E27FC236}">
                <a16:creationId xmlns:a16="http://schemas.microsoft.com/office/drawing/2014/main" id="{D3EE7389-33CB-E642-AD6F-C8DC159E052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B17D5E-FF88-544E-87B6-29109262A9B1}"/>
              </a:ext>
            </a:extLst>
          </p:cNvPr>
          <p:cNvSpPr>
            <a:spLocks noGrp="1"/>
          </p:cNvSpPr>
          <p:nvPr>
            <p:ph type="sldNum" sz="quarter" idx="12"/>
          </p:nvPr>
        </p:nvSpPr>
        <p:spPr/>
        <p:txBody>
          <a:bodyPr/>
          <a:lstStyle/>
          <a:p>
            <a:fld id="{A6E4DCFB-30D0-B14F-8208-ADD318DDA21E}" type="slidenum">
              <a:rPr lang="en-US" smtClean="0"/>
              <a:t>‹#›</a:t>
            </a:fld>
            <a:endParaRPr lang="en-US"/>
          </a:p>
        </p:txBody>
      </p:sp>
    </p:spTree>
    <p:extLst>
      <p:ext uri="{BB962C8B-B14F-4D97-AF65-F5344CB8AC3E}">
        <p14:creationId xmlns:p14="http://schemas.microsoft.com/office/powerpoint/2010/main" val="2157986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0CD12-B7E4-D44D-B748-829247ADA0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39398A-E2A7-C441-8940-CFF3FB7B1C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123C0-E92D-D447-9451-1428FD16F5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06E1155-819E-9043-9FDD-5F5FD1AF8D0E}"/>
              </a:ext>
            </a:extLst>
          </p:cNvPr>
          <p:cNvSpPr>
            <a:spLocks noGrp="1"/>
          </p:cNvSpPr>
          <p:nvPr>
            <p:ph type="dt" sz="half" idx="10"/>
          </p:nvPr>
        </p:nvSpPr>
        <p:spPr/>
        <p:txBody>
          <a:bodyPr/>
          <a:lstStyle/>
          <a:p>
            <a:fld id="{4B2DE6C3-FDCD-2A4F-805B-3FA72D483223}" type="datetimeFigureOut">
              <a:rPr lang="en-US" smtClean="0"/>
              <a:t>2/9/2022</a:t>
            </a:fld>
            <a:endParaRPr lang="en-US"/>
          </a:p>
        </p:txBody>
      </p:sp>
      <p:sp>
        <p:nvSpPr>
          <p:cNvPr id="6" name="Footer Placeholder 5">
            <a:extLst>
              <a:ext uri="{FF2B5EF4-FFF2-40B4-BE49-F238E27FC236}">
                <a16:creationId xmlns:a16="http://schemas.microsoft.com/office/drawing/2014/main" id="{2BA8EF66-E4A7-4140-8407-CC5DED548D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C0306-566C-2C48-9B1E-42339872E5C0}"/>
              </a:ext>
            </a:extLst>
          </p:cNvPr>
          <p:cNvSpPr>
            <a:spLocks noGrp="1"/>
          </p:cNvSpPr>
          <p:nvPr>
            <p:ph type="sldNum" sz="quarter" idx="12"/>
          </p:nvPr>
        </p:nvSpPr>
        <p:spPr/>
        <p:txBody>
          <a:bodyPr/>
          <a:lstStyle/>
          <a:p>
            <a:fld id="{A6E4DCFB-30D0-B14F-8208-ADD318DDA21E}" type="slidenum">
              <a:rPr lang="en-US" smtClean="0"/>
              <a:t>‹#›</a:t>
            </a:fld>
            <a:endParaRPr lang="en-US"/>
          </a:p>
        </p:txBody>
      </p:sp>
    </p:spTree>
    <p:extLst>
      <p:ext uri="{BB962C8B-B14F-4D97-AF65-F5344CB8AC3E}">
        <p14:creationId xmlns:p14="http://schemas.microsoft.com/office/powerpoint/2010/main" val="1062098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16D74-B031-8442-9C4A-B16956CD08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7098FC-9462-D148-B2E8-7AD053B4F7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66FFE6-3177-7F4B-A082-013F0904F8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8896AC5-2F7D-3C43-9389-82611FC96F32}"/>
              </a:ext>
            </a:extLst>
          </p:cNvPr>
          <p:cNvSpPr>
            <a:spLocks noGrp="1"/>
          </p:cNvSpPr>
          <p:nvPr>
            <p:ph type="dt" sz="half" idx="10"/>
          </p:nvPr>
        </p:nvSpPr>
        <p:spPr/>
        <p:txBody>
          <a:bodyPr/>
          <a:lstStyle/>
          <a:p>
            <a:fld id="{4B2DE6C3-FDCD-2A4F-805B-3FA72D483223}" type="datetimeFigureOut">
              <a:rPr lang="en-US" smtClean="0"/>
              <a:t>2/9/2022</a:t>
            </a:fld>
            <a:endParaRPr lang="en-US"/>
          </a:p>
        </p:txBody>
      </p:sp>
      <p:sp>
        <p:nvSpPr>
          <p:cNvPr id="6" name="Footer Placeholder 5">
            <a:extLst>
              <a:ext uri="{FF2B5EF4-FFF2-40B4-BE49-F238E27FC236}">
                <a16:creationId xmlns:a16="http://schemas.microsoft.com/office/drawing/2014/main" id="{8BEB4341-A910-3746-84F2-CDA0CCA192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3CA61D-8A25-A548-AB4B-F2C48B163F63}"/>
              </a:ext>
            </a:extLst>
          </p:cNvPr>
          <p:cNvSpPr>
            <a:spLocks noGrp="1"/>
          </p:cNvSpPr>
          <p:nvPr>
            <p:ph type="sldNum" sz="quarter" idx="12"/>
          </p:nvPr>
        </p:nvSpPr>
        <p:spPr/>
        <p:txBody>
          <a:bodyPr/>
          <a:lstStyle/>
          <a:p>
            <a:fld id="{A6E4DCFB-30D0-B14F-8208-ADD318DDA21E}" type="slidenum">
              <a:rPr lang="en-US" smtClean="0"/>
              <a:t>‹#›</a:t>
            </a:fld>
            <a:endParaRPr lang="en-US"/>
          </a:p>
        </p:txBody>
      </p:sp>
    </p:spTree>
    <p:extLst>
      <p:ext uri="{BB962C8B-B14F-4D97-AF65-F5344CB8AC3E}">
        <p14:creationId xmlns:p14="http://schemas.microsoft.com/office/powerpoint/2010/main" val="52260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BF9E99-E342-754F-B8FC-4513A45527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AD60E2-2565-4948-AF97-D951552D6D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4D918C-EBC4-274C-8CD7-2384121194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2DE6C3-FDCD-2A4F-805B-3FA72D483223}" type="datetimeFigureOut">
              <a:rPr lang="en-US" smtClean="0"/>
              <a:t>2/9/2022</a:t>
            </a:fld>
            <a:endParaRPr lang="en-US"/>
          </a:p>
        </p:txBody>
      </p:sp>
      <p:sp>
        <p:nvSpPr>
          <p:cNvPr id="5" name="Footer Placeholder 4">
            <a:extLst>
              <a:ext uri="{FF2B5EF4-FFF2-40B4-BE49-F238E27FC236}">
                <a16:creationId xmlns:a16="http://schemas.microsoft.com/office/drawing/2014/main" id="{FA85506E-B5E4-FE49-8BC2-B37844D62C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9B63C0-80BA-FB4F-B929-990D40F048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E4DCFB-30D0-B14F-8208-ADD318DDA21E}" type="slidenum">
              <a:rPr lang="en-US" smtClean="0"/>
              <a:t>‹#›</a:t>
            </a:fld>
            <a:endParaRPr lang="en-US"/>
          </a:p>
        </p:txBody>
      </p:sp>
    </p:spTree>
    <p:extLst>
      <p:ext uri="{BB962C8B-B14F-4D97-AF65-F5344CB8AC3E}">
        <p14:creationId xmlns:p14="http://schemas.microsoft.com/office/powerpoint/2010/main" val="2451685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A7431-995C-B947-A425-22BB61B854BA}"/>
              </a:ext>
            </a:extLst>
          </p:cNvPr>
          <p:cNvSpPr>
            <a:spLocks noGrp="1"/>
          </p:cNvSpPr>
          <p:nvPr>
            <p:ph type="ctrTitle"/>
          </p:nvPr>
        </p:nvSpPr>
        <p:spPr/>
        <p:txBody>
          <a:bodyPr>
            <a:normAutofit fontScale="90000"/>
          </a:bodyPr>
          <a:lstStyle/>
          <a:p>
            <a:r>
              <a:rPr lang="en-US" dirty="0"/>
              <a:t>The Indian Civil Rights Act for Tribal Criminal Defenders and Civil Legal Aid Advocates</a:t>
            </a:r>
          </a:p>
        </p:txBody>
      </p:sp>
      <p:sp>
        <p:nvSpPr>
          <p:cNvPr id="3" name="Subtitle 2">
            <a:extLst>
              <a:ext uri="{FF2B5EF4-FFF2-40B4-BE49-F238E27FC236}">
                <a16:creationId xmlns:a16="http://schemas.microsoft.com/office/drawing/2014/main" id="{FEA52B86-633F-C54A-A57C-08C35E580924}"/>
              </a:ext>
            </a:extLst>
          </p:cNvPr>
          <p:cNvSpPr>
            <a:spLocks noGrp="1"/>
          </p:cNvSpPr>
          <p:nvPr>
            <p:ph type="subTitle" idx="1"/>
          </p:nvPr>
        </p:nvSpPr>
        <p:spPr>
          <a:xfrm>
            <a:off x="1524000" y="3635491"/>
            <a:ext cx="9144000" cy="2488218"/>
          </a:xfrm>
        </p:spPr>
        <p:txBody>
          <a:bodyPr>
            <a:normAutofit/>
          </a:bodyPr>
          <a:lstStyle/>
          <a:p>
            <a:endParaRPr lang="en-US" dirty="0"/>
          </a:p>
          <a:p>
            <a:r>
              <a:rPr lang="en-US" dirty="0"/>
              <a:t>National American Indian Court Judges</a:t>
            </a:r>
          </a:p>
          <a:p>
            <a:r>
              <a:rPr lang="en-US" dirty="0"/>
              <a:t>Tribal Court Advocates Training Series</a:t>
            </a:r>
          </a:p>
          <a:p>
            <a:r>
              <a:rPr lang="en-US" sz="2000" dirty="0"/>
              <a:t>Ron J. Whitener</a:t>
            </a:r>
          </a:p>
          <a:p>
            <a:r>
              <a:rPr lang="en-US" sz="2000" dirty="0"/>
              <a:t>Center of Indigenous Research &amp; Justice</a:t>
            </a:r>
          </a:p>
        </p:txBody>
      </p:sp>
      <p:sp>
        <p:nvSpPr>
          <p:cNvPr id="4" name="Slide Number Placeholder 3">
            <a:extLst>
              <a:ext uri="{FF2B5EF4-FFF2-40B4-BE49-F238E27FC236}">
                <a16:creationId xmlns:a16="http://schemas.microsoft.com/office/drawing/2014/main" id="{FC19E0FF-7867-1D47-9D3C-95319745B0DB}"/>
              </a:ext>
            </a:extLst>
          </p:cNvPr>
          <p:cNvSpPr>
            <a:spLocks noGrp="1"/>
          </p:cNvSpPr>
          <p:nvPr>
            <p:ph type="sldNum" sz="quarter" idx="12"/>
          </p:nvPr>
        </p:nvSpPr>
        <p:spPr/>
        <p:txBody>
          <a:bodyPr/>
          <a:lstStyle/>
          <a:p>
            <a:fld id="{893D9A4F-CA05-B345-8037-7D417B3FC18A}" type="slidenum">
              <a:rPr lang="en-US" smtClean="0"/>
              <a:pPr/>
              <a:t>1</a:t>
            </a:fld>
            <a:endParaRPr lang="en-US" dirty="0"/>
          </a:p>
        </p:txBody>
      </p:sp>
    </p:spTree>
    <p:extLst>
      <p:ext uri="{BB962C8B-B14F-4D97-AF65-F5344CB8AC3E}">
        <p14:creationId xmlns:p14="http://schemas.microsoft.com/office/powerpoint/2010/main" val="1068255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8F8C9-A628-4901-8DFE-B69BF1EF652D}"/>
              </a:ext>
            </a:extLst>
          </p:cNvPr>
          <p:cNvSpPr>
            <a:spLocks noGrp="1"/>
          </p:cNvSpPr>
          <p:nvPr>
            <p:ph type="title"/>
          </p:nvPr>
        </p:nvSpPr>
        <p:spPr/>
        <p:txBody>
          <a:bodyPr>
            <a:normAutofit/>
          </a:bodyPr>
          <a:lstStyle/>
          <a:p>
            <a:r>
              <a:rPr lang="en-US" u="sng" dirty="0"/>
              <a:t>Santa Clara Pueblo v. Martinez</a:t>
            </a:r>
            <a:r>
              <a:rPr lang="en-US" dirty="0"/>
              <a:t>, 436 U.S. 49 (1978)</a:t>
            </a:r>
          </a:p>
        </p:txBody>
      </p:sp>
      <p:sp>
        <p:nvSpPr>
          <p:cNvPr id="3" name="Content Placeholder 2">
            <a:extLst>
              <a:ext uri="{FF2B5EF4-FFF2-40B4-BE49-F238E27FC236}">
                <a16:creationId xmlns:a16="http://schemas.microsoft.com/office/drawing/2014/main" id="{47C52856-9894-499D-BC1A-9C24F16095F8}"/>
              </a:ext>
            </a:extLst>
          </p:cNvPr>
          <p:cNvSpPr>
            <a:spLocks noGrp="1"/>
          </p:cNvSpPr>
          <p:nvPr>
            <p:ph idx="1"/>
          </p:nvPr>
        </p:nvSpPr>
        <p:spPr/>
        <p:txBody>
          <a:bodyPr/>
          <a:lstStyle/>
          <a:p>
            <a:r>
              <a:rPr lang="en-US" dirty="0"/>
              <a:t>Pueblo only allowed children of male citizens to be enrolled</a:t>
            </a:r>
          </a:p>
          <a:p>
            <a:r>
              <a:rPr lang="en-US" dirty="0"/>
              <a:t>10</a:t>
            </a:r>
            <a:r>
              <a:rPr lang="en-US" baseline="30000" dirty="0"/>
              <a:t>th</a:t>
            </a:r>
            <a:r>
              <a:rPr lang="en-US" dirty="0"/>
              <a:t> Circuit ruled this violated the equal protection provisions of the ICRA</a:t>
            </a:r>
          </a:p>
          <a:p>
            <a:r>
              <a:rPr lang="en-US" dirty="0"/>
              <a:t>Supreme Court overturned</a:t>
            </a:r>
          </a:p>
          <a:p>
            <a:pPr lvl="1"/>
            <a:r>
              <a:rPr lang="en-US" dirty="0"/>
              <a:t>ICRA did not waive tribal sovereign immunity</a:t>
            </a:r>
          </a:p>
          <a:p>
            <a:pPr lvl="1"/>
            <a:r>
              <a:rPr lang="en-US" dirty="0"/>
              <a:t>Congress limiting language in ICRA to habeas was deliberate</a:t>
            </a:r>
          </a:p>
          <a:p>
            <a:pPr lvl="1"/>
            <a:r>
              <a:rPr lang="en-US" dirty="0"/>
              <a:t>Only federal review of ICRA was through habeas corpus</a:t>
            </a:r>
          </a:p>
        </p:txBody>
      </p:sp>
      <p:sp>
        <p:nvSpPr>
          <p:cNvPr id="4" name="Footer Placeholder 3">
            <a:extLst>
              <a:ext uri="{FF2B5EF4-FFF2-40B4-BE49-F238E27FC236}">
                <a16:creationId xmlns:a16="http://schemas.microsoft.com/office/drawing/2014/main" id="{EC9BECF0-26EE-4BBF-BC8E-936571139D87}"/>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177C5544-9909-4E6C-B0C5-138FFCCF4AD5}"/>
              </a:ext>
            </a:extLst>
          </p:cNvPr>
          <p:cNvSpPr>
            <a:spLocks noGrp="1"/>
          </p:cNvSpPr>
          <p:nvPr>
            <p:ph type="sldNum" sz="quarter" idx="12"/>
          </p:nvPr>
        </p:nvSpPr>
        <p:spPr/>
        <p:txBody>
          <a:bodyPr/>
          <a:lstStyle/>
          <a:p>
            <a:fld id="{893D9A4F-CA05-B345-8037-7D417B3FC18A}" type="slidenum">
              <a:rPr lang="en-US" smtClean="0"/>
              <a:t>10</a:t>
            </a:fld>
            <a:endParaRPr lang="en-US"/>
          </a:p>
        </p:txBody>
      </p:sp>
    </p:spTree>
    <p:extLst>
      <p:ext uri="{BB962C8B-B14F-4D97-AF65-F5344CB8AC3E}">
        <p14:creationId xmlns:p14="http://schemas.microsoft.com/office/powerpoint/2010/main" val="4107364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F18F4-A021-47E6-9C50-A1148D276FEF}"/>
              </a:ext>
            </a:extLst>
          </p:cNvPr>
          <p:cNvSpPr>
            <a:spLocks noGrp="1"/>
          </p:cNvSpPr>
          <p:nvPr>
            <p:ph type="title"/>
          </p:nvPr>
        </p:nvSpPr>
        <p:spPr/>
        <p:txBody>
          <a:bodyPr>
            <a:normAutofit/>
          </a:bodyPr>
          <a:lstStyle/>
          <a:p>
            <a:r>
              <a:rPr lang="en-US" dirty="0"/>
              <a:t>Purpose of ICRA (according to United States Supreme Court)</a:t>
            </a:r>
          </a:p>
        </p:txBody>
      </p:sp>
      <p:sp>
        <p:nvSpPr>
          <p:cNvPr id="3" name="Content Placeholder 2">
            <a:extLst>
              <a:ext uri="{FF2B5EF4-FFF2-40B4-BE49-F238E27FC236}">
                <a16:creationId xmlns:a16="http://schemas.microsoft.com/office/drawing/2014/main" id="{E58581A1-25EF-489B-9B0A-B44F0A815FC9}"/>
              </a:ext>
            </a:extLst>
          </p:cNvPr>
          <p:cNvSpPr>
            <a:spLocks noGrp="1"/>
          </p:cNvSpPr>
          <p:nvPr>
            <p:ph idx="1"/>
          </p:nvPr>
        </p:nvSpPr>
        <p:spPr/>
        <p:txBody>
          <a:bodyPr/>
          <a:lstStyle/>
          <a:p>
            <a:r>
              <a:rPr lang="en-US" dirty="0"/>
              <a:t>ICRA has competing purposes</a:t>
            </a:r>
          </a:p>
          <a:p>
            <a:pPr lvl="1"/>
            <a:r>
              <a:rPr lang="en-US" dirty="0"/>
              <a:t>To strengthen the position of individuals to tribal authority</a:t>
            </a:r>
          </a:p>
          <a:p>
            <a:pPr lvl="1"/>
            <a:r>
              <a:rPr lang="en-US" dirty="0"/>
              <a:t>To promote the federal policy of furthering tribal self-government</a:t>
            </a:r>
          </a:p>
          <a:p>
            <a:pPr lvl="1"/>
            <a:endParaRPr lang="en-US" dirty="0"/>
          </a:p>
          <a:p>
            <a:r>
              <a:rPr lang="en-US" dirty="0"/>
              <a:t>Tribal forums are the primary place to enforce ICRA</a:t>
            </a:r>
          </a:p>
          <a:p>
            <a:endParaRPr lang="en-US" dirty="0"/>
          </a:p>
          <a:p>
            <a:r>
              <a:rPr lang="en-US" dirty="0"/>
              <a:t>Federal habeas corpus jurisdiction applies </a:t>
            </a:r>
          </a:p>
        </p:txBody>
      </p:sp>
      <p:sp>
        <p:nvSpPr>
          <p:cNvPr id="4" name="Footer Placeholder 3">
            <a:extLst>
              <a:ext uri="{FF2B5EF4-FFF2-40B4-BE49-F238E27FC236}">
                <a16:creationId xmlns:a16="http://schemas.microsoft.com/office/drawing/2014/main" id="{13005BBA-2F0C-4D4A-84AD-103630763023}"/>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3E6AABBB-2DFC-45D1-A259-F66EF17D2E66}"/>
              </a:ext>
            </a:extLst>
          </p:cNvPr>
          <p:cNvSpPr>
            <a:spLocks noGrp="1"/>
          </p:cNvSpPr>
          <p:nvPr>
            <p:ph type="sldNum" sz="quarter" idx="12"/>
          </p:nvPr>
        </p:nvSpPr>
        <p:spPr/>
        <p:txBody>
          <a:bodyPr/>
          <a:lstStyle/>
          <a:p>
            <a:fld id="{893D9A4F-CA05-B345-8037-7D417B3FC18A}" type="slidenum">
              <a:rPr lang="en-US" smtClean="0"/>
              <a:t>11</a:t>
            </a:fld>
            <a:endParaRPr lang="en-US"/>
          </a:p>
        </p:txBody>
      </p:sp>
    </p:spTree>
    <p:extLst>
      <p:ext uri="{BB962C8B-B14F-4D97-AF65-F5344CB8AC3E}">
        <p14:creationId xmlns:p14="http://schemas.microsoft.com/office/powerpoint/2010/main" val="2144799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197B5-763A-437E-9B26-7C873CA4A337}"/>
              </a:ext>
            </a:extLst>
          </p:cNvPr>
          <p:cNvSpPr>
            <a:spLocks noGrp="1"/>
          </p:cNvSpPr>
          <p:nvPr>
            <p:ph type="title"/>
          </p:nvPr>
        </p:nvSpPr>
        <p:spPr/>
        <p:txBody>
          <a:bodyPr/>
          <a:lstStyle/>
          <a:p>
            <a:r>
              <a:rPr lang="en-US" dirty="0"/>
              <a:t>ICRA Today</a:t>
            </a:r>
          </a:p>
        </p:txBody>
      </p:sp>
      <p:sp>
        <p:nvSpPr>
          <p:cNvPr id="3" name="Content Placeholder 2">
            <a:extLst>
              <a:ext uri="{FF2B5EF4-FFF2-40B4-BE49-F238E27FC236}">
                <a16:creationId xmlns:a16="http://schemas.microsoft.com/office/drawing/2014/main" id="{D422067F-2BC1-4A96-9704-9BB418E64B54}"/>
              </a:ext>
            </a:extLst>
          </p:cNvPr>
          <p:cNvSpPr>
            <a:spLocks noGrp="1"/>
          </p:cNvSpPr>
          <p:nvPr>
            <p:ph idx="1"/>
          </p:nvPr>
        </p:nvSpPr>
        <p:spPr/>
        <p:txBody>
          <a:bodyPr>
            <a:normAutofit/>
          </a:bodyPr>
          <a:lstStyle/>
          <a:p>
            <a:r>
              <a:rPr lang="en-US" dirty="0"/>
              <a:t>Habeas Standards Generally</a:t>
            </a:r>
          </a:p>
          <a:p>
            <a:pPr lvl="1"/>
            <a:r>
              <a:rPr lang="en-US" dirty="0"/>
              <a:t>Expansive use of habeas in ICRA setting</a:t>
            </a:r>
          </a:p>
          <a:p>
            <a:pPr lvl="1"/>
            <a:r>
              <a:rPr lang="en-US" dirty="0"/>
              <a:t>Exhaustion standard</a:t>
            </a:r>
          </a:p>
          <a:p>
            <a:r>
              <a:rPr lang="en-US" dirty="0"/>
              <a:t>Indian Status</a:t>
            </a:r>
          </a:p>
          <a:p>
            <a:r>
              <a:rPr lang="en-US" dirty="0"/>
              <a:t>Right to Counsel</a:t>
            </a:r>
          </a:p>
          <a:p>
            <a:r>
              <a:rPr lang="en-US" dirty="0"/>
              <a:t>Search and Seizure</a:t>
            </a:r>
          </a:p>
          <a:p>
            <a:r>
              <a:rPr lang="en-US" dirty="0"/>
              <a:t>Banishment</a:t>
            </a:r>
          </a:p>
          <a:p>
            <a:r>
              <a:rPr lang="en-US" dirty="0"/>
              <a:t>Tribal Law and Order Act Enhanced Sentencing	(future training)</a:t>
            </a:r>
          </a:p>
          <a:p>
            <a:r>
              <a:rPr lang="en-US" dirty="0"/>
              <a:t>Violence Against Women Act Reauthorization (future training)</a:t>
            </a:r>
          </a:p>
          <a:p>
            <a:endParaRPr lang="en-US" dirty="0"/>
          </a:p>
        </p:txBody>
      </p:sp>
      <p:sp>
        <p:nvSpPr>
          <p:cNvPr id="4" name="Footer Placeholder 3">
            <a:extLst>
              <a:ext uri="{FF2B5EF4-FFF2-40B4-BE49-F238E27FC236}">
                <a16:creationId xmlns:a16="http://schemas.microsoft.com/office/drawing/2014/main" id="{C3D1F186-10FF-4E76-BD6D-A466D61EEB57}"/>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58A52F88-CF08-490D-9E1E-94F2943D7137}"/>
              </a:ext>
            </a:extLst>
          </p:cNvPr>
          <p:cNvSpPr>
            <a:spLocks noGrp="1"/>
          </p:cNvSpPr>
          <p:nvPr>
            <p:ph type="sldNum" sz="quarter" idx="12"/>
          </p:nvPr>
        </p:nvSpPr>
        <p:spPr/>
        <p:txBody>
          <a:bodyPr/>
          <a:lstStyle/>
          <a:p>
            <a:fld id="{893D9A4F-CA05-B345-8037-7D417B3FC18A}" type="slidenum">
              <a:rPr lang="en-US" smtClean="0"/>
              <a:t>12</a:t>
            </a:fld>
            <a:endParaRPr lang="en-US"/>
          </a:p>
        </p:txBody>
      </p:sp>
    </p:spTree>
    <p:extLst>
      <p:ext uri="{BB962C8B-B14F-4D97-AF65-F5344CB8AC3E}">
        <p14:creationId xmlns:p14="http://schemas.microsoft.com/office/powerpoint/2010/main" val="430181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B2461-3CE3-4850-961A-E4973478B24D}"/>
              </a:ext>
            </a:extLst>
          </p:cNvPr>
          <p:cNvSpPr>
            <a:spLocks noGrp="1"/>
          </p:cNvSpPr>
          <p:nvPr>
            <p:ph type="title"/>
          </p:nvPr>
        </p:nvSpPr>
        <p:spPr/>
        <p:txBody>
          <a:bodyPr/>
          <a:lstStyle/>
          <a:p>
            <a:r>
              <a:rPr lang="en-US" dirty="0"/>
              <a:t>ICRA Habeas Corpus Standards</a:t>
            </a:r>
          </a:p>
        </p:txBody>
      </p:sp>
      <p:sp>
        <p:nvSpPr>
          <p:cNvPr id="3" name="Content Placeholder 2">
            <a:extLst>
              <a:ext uri="{FF2B5EF4-FFF2-40B4-BE49-F238E27FC236}">
                <a16:creationId xmlns:a16="http://schemas.microsoft.com/office/drawing/2014/main" id="{9CFF7C59-A6A3-4E47-9BF6-836821D09E9D}"/>
              </a:ext>
            </a:extLst>
          </p:cNvPr>
          <p:cNvSpPr>
            <a:spLocks noGrp="1"/>
          </p:cNvSpPr>
          <p:nvPr>
            <p:ph idx="1"/>
          </p:nvPr>
        </p:nvSpPr>
        <p:spPr>
          <a:xfrm>
            <a:off x="838200" y="1633606"/>
            <a:ext cx="10515600" cy="4543357"/>
          </a:xfrm>
        </p:spPr>
        <p:txBody>
          <a:bodyPr>
            <a:normAutofit/>
          </a:bodyPr>
          <a:lstStyle/>
          <a:p>
            <a:r>
              <a:rPr lang="en-US" u="sng" dirty="0" err="1"/>
              <a:t>Scudero</a:t>
            </a:r>
            <a:r>
              <a:rPr lang="en-US" u="sng" dirty="0"/>
              <a:t> v. Mor</a:t>
            </a:r>
            <a:r>
              <a:rPr lang="en-US" dirty="0"/>
              <a:t>an, 230 F.Supp.3d 980 (</a:t>
            </a:r>
            <a:r>
              <a:rPr lang="en-US" dirty="0" err="1"/>
              <a:t>D.Alaska</a:t>
            </a:r>
            <a:r>
              <a:rPr lang="en-US" dirty="0"/>
              <a:t> 2017) </a:t>
            </a:r>
          </a:p>
          <a:p>
            <a:pPr lvl="1"/>
            <a:r>
              <a:rPr lang="en-US" dirty="0"/>
              <a:t>Habeas jurisdiction under ICRA more expansive than actual physical custody of a person</a:t>
            </a:r>
          </a:p>
          <a:p>
            <a:r>
              <a:rPr lang="en-US" u="sng" dirty="0"/>
              <a:t>Coriz v. Rodriguez</a:t>
            </a:r>
            <a:r>
              <a:rPr lang="en-US" dirty="0"/>
              <a:t>, 347 F.Supp.3d 707 (D.N.M. 2018)</a:t>
            </a:r>
          </a:p>
          <a:p>
            <a:pPr lvl="1"/>
            <a:r>
              <a:rPr lang="en-US" dirty="0"/>
              <a:t>Exhaustion of tribal remedies required prior to federal habeas except in exceptional circumstances</a:t>
            </a:r>
          </a:p>
          <a:p>
            <a:r>
              <a:rPr lang="en-US" u="sng" dirty="0"/>
              <a:t>Valenzuela v. Silversmith</a:t>
            </a:r>
            <a:r>
              <a:rPr lang="en-US" dirty="0"/>
              <a:t>, 699 F.3d 1199 (10</a:t>
            </a:r>
            <a:r>
              <a:rPr lang="en-US" baseline="30000" dirty="0"/>
              <a:t>th</a:t>
            </a:r>
            <a:r>
              <a:rPr lang="en-US" dirty="0"/>
              <a:t> Cir. 2012)</a:t>
            </a:r>
          </a:p>
          <a:p>
            <a:pPr lvl="1"/>
            <a:r>
              <a:rPr lang="en-US" dirty="0"/>
              <a:t>If tribal habeas process exists, it also must be exhausted before federal </a:t>
            </a:r>
          </a:p>
          <a:p>
            <a:r>
              <a:rPr lang="en-US" u="sng" dirty="0"/>
              <a:t>Alvarez v. Lopez</a:t>
            </a:r>
            <a:r>
              <a:rPr lang="en-US" dirty="0"/>
              <a:t>, 835 F.3d 1024 (9</a:t>
            </a:r>
            <a:r>
              <a:rPr lang="en-US" baseline="30000" dirty="0"/>
              <a:t>th</a:t>
            </a:r>
            <a:r>
              <a:rPr lang="en-US" dirty="0"/>
              <a:t> Cir. 2016)</a:t>
            </a:r>
          </a:p>
          <a:p>
            <a:pPr lvl="1"/>
            <a:r>
              <a:rPr lang="en-US" dirty="0"/>
              <a:t>Tribal response to federal habeas discovery waived exhaustion requirement</a:t>
            </a:r>
          </a:p>
        </p:txBody>
      </p:sp>
      <p:sp>
        <p:nvSpPr>
          <p:cNvPr id="4" name="Footer Placeholder 3">
            <a:extLst>
              <a:ext uri="{FF2B5EF4-FFF2-40B4-BE49-F238E27FC236}">
                <a16:creationId xmlns:a16="http://schemas.microsoft.com/office/drawing/2014/main" id="{ADC20024-7C76-47FF-9F1C-37AC9BB5FD24}"/>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B4CB8E0C-2AD4-40A2-99DC-6E951A512806}"/>
              </a:ext>
            </a:extLst>
          </p:cNvPr>
          <p:cNvSpPr>
            <a:spLocks noGrp="1"/>
          </p:cNvSpPr>
          <p:nvPr>
            <p:ph type="sldNum" sz="quarter" idx="12"/>
          </p:nvPr>
        </p:nvSpPr>
        <p:spPr/>
        <p:txBody>
          <a:bodyPr/>
          <a:lstStyle/>
          <a:p>
            <a:fld id="{893D9A4F-CA05-B345-8037-7D417B3FC18A}" type="slidenum">
              <a:rPr lang="en-US" smtClean="0"/>
              <a:t>13</a:t>
            </a:fld>
            <a:endParaRPr lang="en-US"/>
          </a:p>
        </p:txBody>
      </p:sp>
    </p:spTree>
    <p:extLst>
      <p:ext uri="{BB962C8B-B14F-4D97-AF65-F5344CB8AC3E}">
        <p14:creationId xmlns:p14="http://schemas.microsoft.com/office/powerpoint/2010/main" val="1291910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B0E7C-65CA-4966-90D3-1C0BDCB8FB84}"/>
              </a:ext>
            </a:extLst>
          </p:cNvPr>
          <p:cNvSpPr>
            <a:spLocks noGrp="1"/>
          </p:cNvSpPr>
          <p:nvPr>
            <p:ph type="title"/>
          </p:nvPr>
        </p:nvSpPr>
        <p:spPr/>
        <p:txBody>
          <a:bodyPr/>
          <a:lstStyle/>
          <a:p>
            <a:r>
              <a:rPr lang="en-US" dirty="0"/>
              <a:t>Right to Counsel</a:t>
            </a:r>
          </a:p>
        </p:txBody>
      </p:sp>
      <p:sp>
        <p:nvSpPr>
          <p:cNvPr id="3" name="Content Placeholder 2">
            <a:extLst>
              <a:ext uri="{FF2B5EF4-FFF2-40B4-BE49-F238E27FC236}">
                <a16:creationId xmlns:a16="http://schemas.microsoft.com/office/drawing/2014/main" id="{69810666-4BDF-4D7B-970B-01AEDE52AC61}"/>
              </a:ext>
            </a:extLst>
          </p:cNvPr>
          <p:cNvSpPr>
            <a:spLocks noGrp="1"/>
          </p:cNvSpPr>
          <p:nvPr>
            <p:ph idx="1"/>
          </p:nvPr>
        </p:nvSpPr>
        <p:spPr/>
        <p:txBody>
          <a:bodyPr/>
          <a:lstStyle/>
          <a:p>
            <a:r>
              <a:rPr lang="en-US" u="sng" dirty="0"/>
              <a:t>United States v. Bryant</a:t>
            </a:r>
            <a:r>
              <a:rPr lang="en-US" dirty="0"/>
              <a:t>, 589 U.S. __, 136 </a:t>
            </a:r>
            <a:r>
              <a:rPr lang="en-US" dirty="0" err="1"/>
              <a:t>S.Ct</a:t>
            </a:r>
            <a:r>
              <a:rPr lang="en-US" dirty="0"/>
              <a:t>. 1954 (2016)</a:t>
            </a:r>
          </a:p>
          <a:p>
            <a:endParaRPr lang="en-US" dirty="0"/>
          </a:p>
          <a:p>
            <a:pPr lvl="1"/>
            <a:r>
              <a:rPr lang="en-US" dirty="0"/>
              <a:t>Federal courts may use uncounseled tribal court convictions as predicate offenses for purposes of the federal habitual DV offenders criminal laws</a:t>
            </a:r>
          </a:p>
          <a:p>
            <a:pPr lvl="1"/>
            <a:endParaRPr lang="en-US" dirty="0"/>
          </a:p>
          <a:p>
            <a:pPr lvl="1"/>
            <a:r>
              <a:rPr lang="en-US" dirty="0"/>
              <a:t>Convictions from jurisdictions that do not have a constitutional or statutory requirement for public appointment of counsel sufficient </a:t>
            </a:r>
          </a:p>
        </p:txBody>
      </p:sp>
      <p:sp>
        <p:nvSpPr>
          <p:cNvPr id="4" name="Footer Placeholder 3">
            <a:extLst>
              <a:ext uri="{FF2B5EF4-FFF2-40B4-BE49-F238E27FC236}">
                <a16:creationId xmlns:a16="http://schemas.microsoft.com/office/drawing/2014/main" id="{41E3BBA7-8339-4A7C-88E8-FEAF564999DB}"/>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0161420E-4C49-494A-B5EB-AE72DB2577C6}"/>
              </a:ext>
            </a:extLst>
          </p:cNvPr>
          <p:cNvSpPr>
            <a:spLocks noGrp="1"/>
          </p:cNvSpPr>
          <p:nvPr>
            <p:ph type="sldNum" sz="quarter" idx="12"/>
          </p:nvPr>
        </p:nvSpPr>
        <p:spPr/>
        <p:txBody>
          <a:bodyPr/>
          <a:lstStyle/>
          <a:p>
            <a:fld id="{893D9A4F-CA05-B345-8037-7D417B3FC18A}" type="slidenum">
              <a:rPr lang="en-US" smtClean="0"/>
              <a:t>14</a:t>
            </a:fld>
            <a:endParaRPr lang="en-US"/>
          </a:p>
        </p:txBody>
      </p:sp>
    </p:spTree>
    <p:extLst>
      <p:ext uri="{BB962C8B-B14F-4D97-AF65-F5344CB8AC3E}">
        <p14:creationId xmlns:p14="http://schemas.microsoft.com/office/powerpoint/2010/main" val="2231464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F303E-A2EF-4A18-828A-22CFA52C8C6C}"/>
              </a:ext>
            </a:extLst>
          </p:cNvPr>
          <p:cNvSpPr>
            <a:spLocks noGrp="1"/>
          </p:cNvSpPr>
          <p:nvPr>
            <p:ph type="title"/>
          </p:nvPr>
        </p:nvSpPr>
        <p:spPr/>
        <p:txBody>
          <a:bodyPr/>
          <a:lstStyle/>
          <a:p>
            <a:r>
              <a:rPr lang="en-US" dirty="0"/>
              <a:t>Right to Counsel</a:t>
            </a:r>
          </a:p>
        </p:txBody>
      </p:sp>
      <p:sp>
        <p:nvSpPr>
          <p:cNvPr id="3" name="Content Placeholder 2">
            <a:extLst>
              <a:ext uri="{FF2B5EF4-FFF2-40B4-BE49-F238E27FC236}">
                <a16:creationId xmlns:a16="http://schemas.microsoft.com/office/drawing/2014/main" id="{FDBE3CB4-E8B3-47D7-AE07-63C465D38F94}"/>
              </a:ext>
            </a:extLst>
          </p:cNvPr>
          <p:cNvSpPr>
            <a:spLocks noGrp="1"/>
          </p:cNvSpPr>
          <p:nvPr>
            <p:ph idx="1"/>
          </p:nvPr>
        </p:nvSpPr>
        <p:spPr>
          <a:xfrm>
            <a:off x="838200" y="1545021"/>
            <a:ext cx="10515600" cy="4631942"/>
          </a:xfrm>
        </p:spPr>
        <p:txBody>
          <a:bodyPr/>
          <a:lstStyle/>
          <a:p>
            <a:r>
              <a:rPr lang="en-US" u="sng" dirty="0"/>
              <a:t>United States v. Long</a:t>
            </a:r>
            <a:r>
              <a:rPr lang="en-US" dirty="0"/>
              <a:t>, 870 F.3d 741 (8</a:t>
            </a:r>
            <a:r>
              <a:rPr lang="en-US" baseline="30000" dirty="0"/>
              <a:t>th</a:t>
            </a:r>
            <a:r>
              <a:rPr lang="en-US" dirty="0"/>
              <a:t> Cir. 2017)</a:t>
            </a:r>
          </a:p>
          <a:p>
            <a:pPr lvl="1"/>
            <a:r>
              <a:rPr lang="en-US" dirty="0"/>
              <a:t>18 U.S.C. 922(g)(9) makes it illegal for a person convicted of a misdemeanor crime of DV to possess firearms in or affecting interstate commerce</a:t>
            </a:r>
          </a:p>
          <a:p>
            <a:pPr lvl="1"/>
            <a:r>
              <a:rPr lang="en-US" dirty="0"/>
              <a:t>18 U.S.C. 921(a)(33)(B) requires (among others) the person to have been represented by counsel or knowingly waived</a:t>
            </a:r>
          </a:p>
          <a:p>
            <a:pPr lvl="1"/>
            <a:r>
              <a:rPr lang="en-US" dirty="0"/>
              <a:t>Long’s representation by appointed lay advocate in tribal court was sufficient to allow conviction as a predicate offense </a:t>
            </a:r>
          </a:p>
          <a:p>
            <a:pPr marL="457200" lvl="1" indent="0">
              <a:buNone/>
            </a:pPr>
            <a:endParaRPr lang="en-US" dirty="0"/>
          </a:p>
          <a:p>
            <a:r>
              <a:rPr lang="en-US" u="sng" dirty="0"/>
              <a:t>United States v. Bundy</a:t>
            </a:r>
            <a:r>
              <a:rPr lang="en-US" dirty="0"/>
              <a:t>, 966 F.Supp.3d 1175 (D.N.M. 2013)</a:t>
            </a:r>
          </a:p>
          <a:p>
            <a:pPr lvl="1"/>
            <a:r>
              <a:rPr lang="en-US" dirty="0"/>
              <a:t>Use of tribal conviction where judge did not make a knowing and voluntary colloquy with defendant could not be used as a federal predicate crime</a:t>
            </a:r>
          </a:p>
        </p:txBody>
      </p:sp>
      <p:sp>
        <p:nvSpPr>
          <p:cNvPr id="4" name="Footer Placeholder 3">
            <a:extLst>
              <a:ext uri="{FF2B5EF4-FFF2-40B4-BE49-F238E27FC236}">
                <a16:creationId xmlns:a16="http://schemas.microsoft.com/office/drawing/2014/main" id="{E8DA2DFE-5198-4BDF-889E-98E4D0D7735B}"/>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42591686-62B1-4473-A9BC-2115B706FE04}"/>
              </a:ext>
            </a:extLst>
          </p:cNvPr>
          <p:cNvSpPr>
            <a:spLocks noGrp="1"/>
          </p:cNvSpPr>
          <p:nvPr>
            <p:ph type="sldNum" sz="quarter" idx="12"/>
          </p:nvPr>
        </p:nvSpPr>
        <p:spPr/>
        <p:txBody>
          <a:bodyPr/>
          <a:lstStyle/>
          <a:p>
            <a:fld id="{893D9A4F-CA05-B345-8037-7D417B3FC18A}" type="slidenum">
              <a:rPr lang="en-US" smtClean="0"/>
              <a:t>15</a:t>
            </a:fld>
            <a:endParaRPr lang="en-US"/>
          </a:p>
        </p:txBody>
      </p:sp>
    </p:spTree>
    <p:extLst>
      <p:ext uri="{BB962C8B-B14F-4D97-AF65-F5344CB8AC3E}">
        <p14:creationId xmlns:p14="http://schemas.microsoft.com/office/powerpoint/2010/main" val="4086147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14902-842F-4B7D-A6D4-FF592DCF61C7}"/>
              </a:ext>
            </a:extLst>
          </p:cNvPr>
          <p:cNvSpPr>
            <a:spLocks noGrp="1"/>
          </p:cNvSpPr>
          <p:nvPr>
            <p:ph type="title"/>
          </p:nvPr>
        </p:nvSpPr>
        <p:spPr/>
        <p:txBody>
          <a:bodyPr/>
          <a:lstStyle/>
          <a:p>
            <a:r>
              <a:rPr lang="en-US" dirty="0"/>
              <a:t>Indian Status</a:t>
            </a:r>
          </a:p>
        </p:txBody>
      </p:sp>
      <p:sp>
        <p:nvSpPr>
          <p:cNvPr id="3" name="Content Placeholder 2">
            <a:extLst>
              <a:ext uri="{FF2B5EF4-FFF2-40B4-BE49-F238E27FC236}">
                <a16:creationId xmlns:a16="http://schemas.microsoft.com/office/drawing/2014/main" id="{9DE56BB3-105B-4BE3-B7C1-A9D99713BA5C}"/>
              </a:ext>
            </a:extLst>
          </p:cNvPr>
          <p:cNvSpPr>
            <a:spLocks noGrp="1"/>
          </p:cNvSpPr>
          <p:nvPr>
            <p:ph idx="1"/>
          </p:nvPr>
        </p:nvSpPr>
        <p:spPr>
          <a:xfrm>
            <a:off x="838200" y="1633606"/>
            <a:ext cx="10515600" cy="4543357"/>
          </a:xfrm>
        </p:spPr>
        <p:txBody>
          <a:bodyPr>
            <a:normAutofit fontScale="92500" lnSpcReduction="10000"/>
          </a:bodyPr>
          <a:lstStyle/>
          <a:p>
            <a:r>
              <a:rPr lang="en-US" u="sng" dirty="0"/>
              <a:t>United States v. Antelope</a:t>
            </a:r>
            <a:r>
              <a:rPr lang="en-US" dirty="0"/>
              <a:t>, 430 U.S. 641 (1977)</a:t>
            </a:r>
          </a:p>
          <a:p>
            <a:pPr lvl="1"/>
            <a:r>
              <a:rPr lang="en-US" dirty="0"/>
              <a:t>Federal prosecution of Indians under Major Crimes Act was not based on impermissible racial classifications</a:t>
            </a:r>
          </a:p>
          <a:p>
            <a:pPr marL="457200" lvl="1" indent="0">
              <a:buNone/>
            </a:pPr>
            <a:endParaRPr lang="en-US" dirty="0"/>
          </a:p>
          <a:p>
            <a:r>
              <a:rPr lang="en-US" u="sng" dirty="0" err="1"/>
              <a:t>LaPier</a:t>
            </a:r>
            <a:r>
              <a:rPr lang="en-US" u="sng" dirty="0"/>
              <a:t> v. McCormick</a:t>
            </a:r>
            <a:r>
              <a:rPr lang="en-US" dirty="0"/>
              <a:t>, 986 F.2d 303 (9</a:t>
            </a:r>
            <a:r>
              <a:rPr lang="en-US" baseline="30000" dirty="0"/>
              <a:t>th</a:t>
            </a:r>
            <a:r>
              <a:rPr lang="en-US" dirty="0"/>
              <a:t> Cir. 1993)</a:t>
            </a:r>
          </a:p>
          <a:p>
            <a:pPr lvl="1"/>
            <a:r>
              <a:rPr lang="en-US" dirty="0"/>
              <a:t>Membership in a non-federally recognized tribe is not sufficient to meet Indian status requirement of Major Crimes Ac</a:t>
            </a:r>
          </a:p>
          <a:p>
            <a:pPr lvl="1"/>
            <a:endParaRPr lang="en-US" dirty="0"/>
          </a:p>
          <a:p>
            <a:r>
              <a:rPr lang="en-US" u="sng" dirty="0"/>
              <a:t>United States v. Keys</a:t>
            </a:r>
            <a:r>
              <a:rPr lang="en-US" dirty="0"/>
              <a:t>, 103 F.3d 758 (9</a:t>
            </a:r>
            <a:r>
              <a:rPr lang="en-US" baseline="30000" dirty="0"/>
              <a:t>th</a:t>
            </a:r>
            <a:r>
              <a:rPr lang="en-US" dirty="0"/>
              <a:t> Cir. 1996)</a:t>
            </a:r>
          </a:p>
          <a:p>
            <a:pPr lvl="1"/>
            <a:r>
              <a:rPr lang="en-US" dirty="0"/>
              <a:t>Non-Indian conviction for assaulting unenrolled but ¼ native daughter was upheld.  “Indian” status 2-prong test</a:t>
            </a:r>
          </a:p>
          <a:p>
            <a:pPr lvl="2"/>
            <a:r>
              <a:rPr lang="en-US" dirty="0"/>
              <a:t>Indian blood</a:t>
            </a:r>
          </a:p>
          <a:p>
            <a:pPr lvl="2"/>
            <a:r>
              <a:rPr lang="en-US" dirty="0"/>
              <a:t>Tribal recognition of Indian status</a:t>
            </a:r>
          </a:p>
        </p:txBody>
      </p:sp>
      <p:sp>
        <p:nvSpPr>
          <p:cNvPr id="4" name="Footer Placeholder 3">
            <a:extLst>
              <a:ext uri="{FF2B5EF4-FFF2-40B4-BE49-F238E27FC236}">
                <a16:creationId xmlns:a16="http://schemas.microsoft.com/office/drawing/2014/main" id="{D7B04E87-247E-4B95-B5B7-888ED856F282}"/>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02AAA9B3-7753-4D41-A4CC-11A70DA04481}"/>
              </a:ext>
            </a:extLst>
          </p:cNvPr>
          <p:cNvSpPr>
            <a:spLocks noGrp="1"/>
          </p:cNvSpPr>
          <p:nvPr>
            <p:ph type="sldNum" sz="quarter" idx="12"/>
          </p:nvPr>
        </p:nvSpPr>
        <p:spPr/>
        <p:txBody>
          <a:bodyPr/>
          <a:lstStyle/>
          <a:p>
            <a:fld id="{893D9A4F-CA05-B345-8037-7D417B3FC18A}" type="slidenum">
              <a:rPr lang="en-US" smtClean="0"/>
              <a:t>16</a:t>
            </a:fld>
            <a:endParaRPr lang="en-US"/>
          </a:p>
        </p:txBody>
      </p:sp>
    </p:spTree>
    <p:extLst>
      <p:ext uri="{BB962C8B-B14F-4D97-AF65-F5344CB8AC3E}">
        <p14:creationId xmlns:p14="http://schemas.microsoft.com/office/powerpoint/2010/main" val="3037377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14902-842F-4B7D-A6D4-FF592DCF61C7}"/>
              </a:ext>
            </a:extLst>
          </p:cNvPr>
          <p:cNvSpPr>
            <a:spLocks noGrp="1"/>
          </p:cNvSpPr>
          <p:nvPr>
            <p:ph type="title"/>
          </p:nvPr>
        </p:nvSpPr>
        <p:spPr/>
        <p:txBody>
          <a:bodyPr/>
          <a:lstStyle/>
          <a:p>
            <a:r>
              <a:rPr lang="en-US" dirty="0"/>
              <a:t>Indian Status</a:t>
            </a:r>
          </a:p>
        </p:txBody>
      </p:sp>
      <p:sp>
        <p:nvSpPr>
          <p:cNvPr id="3" name="Content Placeholder 2">
            <a:extLst>
              <a:ext uri="{FF2B5EF4-FFF2-40B4-BE49-F238E27FC236}">
                <a16:creationId xmlns:a16="http://schemas.microsoft.com/office/drawing/2014/main" id="{9DE56BB3-105B-4BE3-B7C1-A9D99713BA5C}"/>
              </a:ext>
            </a:extLst>
          </p:cNvPr>
          <p:cNvSpPr>
            <a:spLocks noGrp="1"/>
          </p:cNvSpPr>
          <p:nvPr>
            <p:ph idx="1"/>
          </p:nvPr>
        </p:nvSpPr>
        <p:spPr>
          <a:xfrm>
            <a:off x="838200" y="1633606"/>
            <a:ext cx="10515600" cy="4543357"/>
          </a:xfrm>
        </p:spPr>
        <p:txBody>
          <a:bodyPr>
            <a:normAutofit lnSpcReduction="10000"/>
          </a:bodyPr>
          <a:lstStyle/>
          <a:p>
            <a:r>
              <a:rPr lang="en-US" u="sng" dirty="0"/>
              <a:t>United States v. Bruce</a:t>
            </a:r>
            <a:r>
              <a:rPr lang="en-US" dirty="0"/>
              <a:t>, 394 F.3d 1215 (9</a:t>
            </a:r>
            <a:r>
              <a:rPr lang="en-US" baseline="30000" dirty="0"/>
              <a:t>th</a:t>
            </a:r>
            <a:r>
              <a:rPr lang="en-US" dirty="0"/>
              <a:t> Cir. 2005)</a:t>
            </a:r>
          </a:p>
          <a:p>
            <a:pPr lvl="1"/>
            <a:r>
              <a:rPr lang="en-US" dirty="0"/>
              <a:t>Indian parent, grandparent or great grandparent for “Indian” prong</a:t>
            </a:r>
          </a:p>
          <a:p>
            <a:pPr lvl="1"/>
            <a:r>
              <a:rPr lang="en-US" dirty="0"/>
              <a:t>Receipt of tribal benefits sufficient for “tribal recognition” prong</a:t>
            </a:r>
          </a:p>
          <a:p>
            <a:pPr lvl="1"/>
            <a:endParaRPr lang="en-US" dirty="0"/>
          </a:p>
          <a:p>
            <a:r>
              <a:rPr lang="en-US" u="sng" dirty="0"/>
              <a:t>United States v. Ramirez</a:t>
            </a:r>
            <a:r>
              <a:rPr lang="en-US" dirty="0"/>
              <a:t>, 537 F.3d 1075 (9</a:t>
            </a:r>
            <a:r>
              <a:rPr lang="en-US" baseline="30000" dirty="0"/>
              <a:t>th</a:t>
            </a:r>
            <a:r>
              <a:rPr lang="en-US" dirty="0"/>
              <a:t> Cir. 2008)</a:t>
            </a:r>
          </a:p>
          <a:p>
            <a:pPr lvl="1"/>
            <a:r>
              <a:rPr lang="en-US" dirty="0"/>
              <a:t>Further discussion of Indian Status test</a:t>
            </a:r>
          </a:p>
          <a:p>
            <a:pPr lvl="1"/>
            <a:endParaRPr lang="en-US" dirty="0"/>
          </a:p>
          <a:p>
            <a:r>
              <a:rPr lang="en-US" u="sng" dirty="0"/>
              <a:t>Eagle v. Yerington Paiute</a:t>
            </a:r>
            <a:r>
              <a:rPr lang="en-US" dirty="0"/>
              <a:t>, 603 F.3d 1161 (9</a:t>
            </a:r>
            <a:r>
              <a:rPr lang="en-US" baseline="30000" dirty="0"/>
              <a:t>th</a:t>
            </a:r>
            <a:r>
              <a:rPr lang="en-US" dirty="0"/>
              <a:t> Cir. 2010)</a:t>
            </a:r>
          </a:p>
          <a:p>
            <a:pPr lvl="1"/>
            <a:r>
              <a:rPr lang="en-US" dirty="0"/>
              <a:t>Federal prosecutions under the MCA must prove Indian status as an essential element to prove beyond a reasonable doubt</a:t>
            </a:r>
          </a:p>
          <a:p>
            <a:pPr lvl="1"/>
            <a:r>
              <a:rPr lang="en-US" dirty="0"/>
              <a:t>ICRA does not require tribes to prove as an essential element and defendants must raise defense in a timely fashion</a:t>
            </a:r>
          </a:p>
        </p:txBody>
      </p:sp>
      <p:sp>
        <p:nvSpPr>
          <p:cNvPr id="4" name="Footer Placeholder 3">
            <a:extLst>
              <a:ext uri="{FF2B5EF4-FFF2-40B4-BE49-F238E27FC236}">
                <a16:creationId xmlns:a16="http://schemas.microsoft.com/office/drawing/2014/main" id="{D7B04E87-247E-4B95-B5B7-888ED856F282}"/>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02AAA9B3-7753-4D41-A4CC-11A70DA04481}"/>
              </a:ext>
            </a:extLst>
          </p:cNvPr>
          <p:cNvSpPr>
            <a:spLocks noGrp="1"/>
          </p:cNvSpPr>
          <p:nvPr>
            <p:ph type="sldNum" sz="quarter" idx="12"/>
          </p:nvPr>
        </p:nvSpPr>
        <p:spPr/>
        <p:txBody>
          <a:bodyPr/>
          <a:lstStyle/>
          <a:p>
            <a:fld id="{893D9A4F-CA05-B345-8037-7D417B3FC18A}" type="slidenum">
              <a:rPr lang="en-US" smtClean="0"/>
              <a:t>17</a:t>
            </a:fld>
            <a:endParaRPr lang="en-US"/>
          </a:p>
        </p:txBody>
      </p:sp>
    </p:spTree>
    <p:extLst>
      <p:ext uri="{BB962C8B-B14F-4D97-AF65-F5344CB8AC3E}">
        <p14:creationId xmlns:p14="http://schemas.microsoft.com/office/powerpoint/2010/main" val="356723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14902-842F-4B7D-A6D4-FF592DCF61C7}"/>
              </a:ext>
            </a:extLst>
          </p:cNvPr>
          <p:cNvSpPr>
            <a:spLocks noGrp="1"/>
          </p:cNvSpPr>
          <p:nvPr>
            <p:ph type="title"/>
          </p:nvPr>
        </p:nvSpPr>
        <p:spPr/>
        <p:txBody>
          <a:bodyPr/>
          <a:lstStyle/>
          <a:p>
            <a:r>
              <a:rPr lang="en-US" dirty="0"/>
              <a:t>Indian Status</a:t>
            </a:r>
          </a:p>
        </p:txBody>
      </p:sp>
      <p:sp>
        <p:nvSpPr>
          <p:cNvPr id="3" name="Content Placeholder 2">
            <a:extLst>
              <a:ext uri="{FF2B5EF4-FFF2-40B4-BE49-F238E27FC236}">
                <a16:creationId xmlns:a16="http://schemas.microsoft.com/office/drawing/2014/main" id="{9DE56BB3-105B-4BE3-B7C1-A9D99713BA5C}"/>
              </a:ext>
            </a:extLst>
          </p:cNvPr>
          <p:cNvSpPr>
            <a:spLocks noGrp="1"/>
          </p:cNvSpPr>
          <p:nvPr>
            <p:ph idx="1"/>
          </p:nvPr>
        </p:nvSpPr>
        <p:spPr>
          <a:xfrm>
            <a:off x="838200" y="1633606"/>
            <a:ext cx="10515600" cy="4543357"/>
          </a:xfrm>
        </p:spPr>
        <p:txBody>
          <a:bodyPr>
            <a:normAutofit/>
          </a:bodyPr>
          <a:lstStyle/>
          <a:p>
            <a:r>
              <a:rPr lang="en-US" u="sng" dirty="0"/>
              <a:t>Las Vegas Tribe of Paiute Indians v. </a:t>
            </a:r>
            <a:r>
              <a:rPr lang="en-US" u="sng" dirty="0" err="1"/>
              <a:t>Phebus</a:t>
            </a:r>
            <a:r>
              <a:rPr lang="en-US" dirty="0"/>
              <a:t>, 5 F.Supp.3d 1221 (</a:t>
            </a:r>
            <a:r>
              <a:rPr lang="en-US" dirty="0" err="1"/>
              <a:t>D.Nev</a:t>
            </a:r>
            <a:r>
              <a:rPr lang="en-US" dirty="0"/>
              <a:t> 2014)</a:t>
            </a:r>
          </a:p>
          <a:p>
            <a:pPr lvl="1"/>
            <a:r>
              <a:rPr lang="en-US" dirty="0"/>
              <a:t>Tribe cannot rely on tribal recognition prong of Indian Status test when a tribe has disenrolled or refused enrollment to defendant</a:t>
            </a:r>
          </a:p>
        </p:txBody>
      </p:sp>
      <p:sp>
        <p:nvSpPr>
          <p:cNvPr id="4" name="Footer Placeholder 3">
            <a:extLst>
              <a:ext uri="{FF2B5EF4-FFF2-40B4-BE49-F238E27FC236}">
                <a16:creationId xmlns:a16="http://schemas.microsoft.com/office/drawing/2014/main" id="{D7B04E87-247E-4B95-B5B7-888ED856F282}"/>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02AAA9B3-7753-4D41-A4CC-11A70DA04481}"/>
              </a:ext>
            </a:extLst>
          </p:cNvPr>
          <p:cNvSpPr>
            <a:spLocks noGrp="1"/>
          </p:cNvSpPr>
          <p:nvPr>
            <p:ph type="sldNum" sz="quarter" idx="12"/>
          </p:nvPr>
        </p:nvSpPr>
        <p:spPr/>
        <p:txBody>
          <a:bodyPr/>
          <a:lstStyle/>
          <a:p>
            <a:fld id="{893D9A4F-CA05-B345-8037-7D417B3FC18A}" type="slidenum">
              <a:rPr lang="en-US" smtClean="0"/>
              <a:t>18</a:t>
            </a:fld>
            <a:endParaRPr lang="en-US"/>
          </a:p>
        </p:txBody>
      </p:sp>
    </p:spTree>
    <p:extLst>
      <p:ext uri="{BB962C8B-B14F-4D97-AF65-F5344CB8AC3E}">
        <p14:creationId xmlns:p14="http://schemas.microsoft.com/office/powerpoint/2010/main" val="1829105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0BB59-88A3-4764-A2BE-154025E43A44}"/>
              </a:ext>
            </a:extLst>
          </p:cNvPr>
          <p:cNvSpPr>
            <a:spLocks noGrp="1"/>
          </p:cNvSpPr>
          <p:nvPr>
            <p:ph type="title"/>
          </p:nvPr>
        </p:nvSpPr>
        <p:spPr/>
        <p:txBody>
          <a:bodyPr/>
          <a:lstStyle/>
          <a:p>
            <a:r>
              <a:rPr lang="en-US" dirty="0"/>
              <a:t>Due Process Habeas</a:t>
            </a:r>
          </a:p>
        </p:txBody>
      </p:sp>
      <p:sp>
        <p:nvSpPr>
          <p:cNvPr id="3" name="Content Placeholder 2">
            <a:extLst>
              <a:ext uri="{FF2B5EF4-FFF2-40B4-BE49-F238E27FC236}">
                <a16:creationId xmlns:a16="http://schemas.microsoft.com/office/drawing/2014/main" id="{8E983030-F49C-41C0-BE29-7D62A4CE7AE3}"/>
              </a:ext>
            </a:extLst>
          </p:cNvPr>
          <p:cNvSpPr>
            <a:spLocks noGrp="1"/>
          </p:cNvSpPr>
          <p:nvPr>
            <p:ph idx="1"/>
          </p:nvPr>
        </p:nvSpPr>
        <p:spPr/>
        <p:txBody>
          <a:bodyPr/>
          <a:lstStyle/>
          <a:p>
            <a:r>
              <a:rPr lang="en-US" u="sng" dirty="0"/>
              <a:t>Randall v. Yakama Nation Tribal Court</a:t>
            </a:r>
            <a:r>
              <a:rPr lang="en-US" dirty="0"/>
              <a:t>, 841 F.2d 897 (9th Cir. 1988)</a:t>
            </a:r>
          </a:p>
          <a:p>
            <a:pPr lvl="1"/>
            <a:r>
              <a:rPr lang="en-US" dirty="0"/>
              <a:t>Habeas available for petitioner where tribal court dismissed an appeal as untimely when the tribal court failed to rule on motion to waive appeal fee</a:t>
            </a:r>
          </a:p>
          <a:p>
            <a:pPr marL="457200" lvl="1" indent="0">
              <a:buNone/>
            </a:pPr>
            <a:endParaRPr lang="en-US" dirty="0"/>
          </a:p>
          <a:p>
            <a:r>
              <a:rPr lang="en-US" u="sng" dirty="0"/>
              <a:t>Alvarez v. Lopez</a:t>
            </a:r>
            <a:r>
              <a:rPr lang="en-US" dirty="0"/>
              <a:t>, 835 F.3d 1024 (9</a:t>
            </a:r>
            <a:r>
              <a:rPr lang="en-US" baseline="30000" dirty="0"/>
              <a:t>th</a:t>
            </a:r>
            <a:r>
              <a:rPr lang="en-US" dirty="0"/>
              <a:t> Cir. 2016)</a:t>
            </a:r>
          </a:p>
          <a:p>
            <a:pPr lvl="1"/>
            <a:r>
              <a:rPr lang="en-US" dirty="0"/>
              <a:t>Habeas available where tribal form informed defendant of right to jury trial, but no explanation of how to invoke, no counsel, no tribal effort to ensure defendant knew of the right, and defendant had 7</a:t>
            </a:r>
            <a:r>
              <a:rPr lang="en-US" baseline="30000" dirty="0"/>
              <a:t>th</a:t>
            </a:r>
            <a:r>
              <a:rPr lang="en-US" dirty="0"/>
              <a:t> grade education</a:t>
            </a:r>
          </a:p>
          <a:p>
            <a:pPr lvl="1"/>
            <a:endParaRPr lang="en-US" dirty="0"/>
          </a:p>
        </p:txBody>
      </p:sp>
      <p:sp>
        <p:nvSpPr>
          <p:cNvPr id="4" name="Footer Placeholder 3">
            <a:extLst>
              <a:ext uri="{FF2B5EF4-FFF2-40B4-BE49-F238E27FC236}">
                <a16:creationId xmlns:a16="http://schemas.microsoft.com/office/drawing/2014/main" id="{C2014D52-5DEA-4875-BF3D-35929A997A85}"/>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13D24AEE-C4AF-4B67-B374-79DDB5FD2A0D}"/>
              </a:ext>
            </a:extLst>
          </p:cNvPr>
          <p:cNvSpPr>
            <a:spLocks noGrp="1"/>
          </p:cNvSpPr>
          <p:nvPr>
            <p:ph type="sldNum" sz="quarter" idx="12"/>
          </p:nvPr>
        </p:nvSpPr>
        <p:spPr/>
        <p:txBody>
          <a:bodyPr/>
          <a:lstStyle/>
          <a:p>
            <a:fld id="{893D9A4F-CA05-B345-8037-7D417B3FC18A}" type="slidenum">
              <a:rPr lang="en-US" smtClean="0"/>
              <a:t>19</a:t>
            </a:fld>
            <a:endParaRPr lang="en-US"/>
          </a:p>
        </p:txBody>
      </p:sp>
    </p:spTree>
    <p:extLst>
      <p:ext uri="{BB962C8B-B14F-4D97-AF65-F5344CB8AC3E}">
        <p14:creationId xmlns:p14="http://schemas.microsoft.com/office/powerpoint/2010/main" val="448621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32F67-3791-4F41-AEF2-78282B6D14CB}"/>
              </a:ext>
            </a:extLst>
          </p:cNvPr>
          <p:cNvSpPr>
            <a:spLocks noGrp="1"/>
          </p:cNvSpPr>
          <p:nvPr>
            <p:ph type="title"/>
          </p:nvPr>
        </p:nvSpPr>
        <p:spPr>
          <a:xfrm>
            <a:off x="838200" y="365125"/>
            <a:ext cx="10663238" cy="1325563"/>
          </a:xfrm>
        </p:spPr>
        <p:txBody>
          <a:bodyPr/>
          <a:lstStyle/>
          <a:p>
            <a:r>
              <a:rPr lang="en-US" dirty="0"/>
              <a:t>Tribal Civil and Criminal Legal Assistance (TCCLA) </a:t>
            </a:r>
          </a:p>
        </p:txBody>
      </p:sp>
      <p:sp>
        <p:nvSpPr>
          <p:cNvPr id="3" name="Content Placeholder 2">
            <a:extLst>
              <a:ext uri="{FF2B5EF4-FFF2-40B4-BE49-F238E27FC236}">
                <a16:creationId xmlns:a16="http://schemas.microsoft.com/office/drawing/2014/main" id="{22072323-8DF7-7140-82E1-21F999B23A61}"/>
              </a:ext>
            </a:extLst>
          </p:cNvPr>
          <p:cNvSpPr>
            <a:spLocks noGrp="1"/>
          </p:cNvSpPr>
          <p:nvPr>
            <p:ph idx="1"/>
          </p:nvPr>
        </p:nvSpPr>
        <p:spPr>
          <a:xfrm>
            <a:off x="838200" y="2007393"/>
            <a:ext cx="10515600" cy="3675063"/>
          </a:xfrm>
        </p:spPr>
        <p:txBody>
          <a:bodyPr>
            <a:normAutofit fontScale="77500" lnSpcReduction="20000"/>
          </a:bodyPr>
          <a:lstStyle/>
          <a:p>
            <a:pPr marL="465138" indent="-465138" fontAlgn="base"/>
            <a:r>
              <a:rPr lang="en-US" dirty="0"/>
              <a:t>NAICJA is the Tribal Justice Training and Technical Assistance provider under the Bureau of Justice Assistance’s (BJA) Tribal Civil and Criminal Legal Assistance (TCCLA) program, offering Training and Technical Assistance (TTA) to TCCLA Grantees and Sub-grantee Legal Aid organizations. NAICJA’s TCCLA program seeks to increase and improve access to legal assistance in Indian Country by providing TTA for the development and enhancement of tribal justice systems. Further, TCCLA will assist in strengthening the capacity and the quality of indigent criminal defense services and defense strategies for tribal justice systems.</a:t>
            </a:r>
          </a:p>
          <a:p>
            <a:pPr marL="0" indent="0">
              <a:buNone/>
            </a:pPr>
            <a:r>
              <a:rPr lang="en-US" b="1" dirty="0"/>
              <a:t>Tribal Court Advocacy Training Series:</a:t>
            </a:r>
            <a:endParaRPr lang="en-US" dirty="0"/>
          </a:p>
          <a:p>
            <a:pPr marL="465138" indent="-465138"/>
            <a:r>
              <a:rPr lang="en-US" dirty="0"/>
              <a:t>NAICJA is coordinating and implementing a multi-part training series, including webinars, interactive virtual training modules, and podcasts covering the basics of tribal court advocacy. The training series is tailored for entry-level legal services attorneys either just starting out or those looking to bolster their tribal advocacy skills.</a:t>
            </a:r>
          </a:p>
          <a:p>
            <a:endParaRPr lang="en-US" dirty="0"/>
          </a:p>
          <a:p>
            <a:endParaRPr lang="en-US" dirty="0"/>
          </a:p>
        </p:txBody>
      </p:sp>
      <p:sp>
        <p:nvSpPr>
          <p:cNvPr id="4" name="TextBox 3">
            <a:extLst>
              <a:ext uri="{FF2B5EF4-FFF2-40B4-BE49-F238E27FC236}">
                <a16:creationId xmlns:a16="http://schemas.microsoft.com/office/drawing/2014/main" id="{894AABF9-FE1B-C14D-BBFB-FBB6D7332DB1}"/>
              </a:ext>
            </a:extLst>
          </p:cNvPr>
          <p:cNvSpPr txBox="1"/>
          <p:nvPr/>
        </p:nvSpPr>
        <p:spPr>
          <a:xfrm>
            <a:off x="583406" y="5999162"/>
            <a:ext cx="11172825" cy="553998"/>
          </a:xfrm>
          <a:prstGeom prst="rect">
            <a:avLst/>
          </a:prstGeom>
          <a:noFill/>
        </p:spPr>
        <p:txBody>
          <a:bodyPr wrap="square" rtlCol="0">
            <a:spAutoFit/>
          </a:bodyPr>
          <a:lstStyle/>
          <a:p>
            <a:r>
              <a:rPr lang="en-US" sz="1000" dirty="0"/>
              <a:t>This project was supported by Grant No. 2015-AL-BX-K002 awarded by the Bureau of Justice Assistance. The Bureau of Justice Assistance is a component of the Department of Justice's Office of Justice Programs, which also includes the Bureau of Justice Statistics, the National Institute of Justice, the Office of Juvenile Justice and Delinquency Prevention, the Office for Victims of Crime, and the SMART Office. Points of view or opinions in this document are those of the author and do not necessarily represent the official position or policies of the U.S. Department of Justice.</a:t>
            </a:r>
          </a:p>
        </p:txBody>
      </p:sp>
    </p:spTree>
    <p:extLst>
      <p:ext uri="{BB962C8B-B14F-4D97-AF65-F5344CB8AC3E}">
        <p14:creationId xmlns:p14="http://schemas.microsoft.com/office/powerpoint/2010/main" val="1027418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DE24A-5CEA-4BFF-B661-7E6FA9316A30}"/>
              </a:ext>
            </a:extLst>
          </p:cNvPr>
          <p:cNvSpPr>
            <a:spLocks noGrp="1"/>
          </p:cNvSpPr>
          <p:nvPr>
            <p:ph type="title"/>
          </p:nvPr>
        </p:nvSpPr>
        <p:spPr/>
        <p:txBody>
          <a:bodyPr/>
          <a:lstStyle/>
          <a:p>
            <a:r>
              <a:rPr lang="en-US" dirty="0"/>
              <a:t>Child Custody</a:t>
            </a:r>
          </a:p>
        </p:txBody>
      </p:sp>
      <p:sp>
        <p:nvSpPr>
          <p:cNvPr id="3" name="Content Placeholder 2">
            <a:extLst>
              <a:ext uri="{FF2B5EF4-FFF2-40B4-BE49-F238E27FC236}">
                <a16:creationId xmlns:a16="http://schemas.microsoft.com/office/drawing/2014/main" id="{8153CC1F-B8A4-43FD-8CA6-3E761823DF43}"/>
              </a:ext>
            </a:extLst>
          </p:cNvPr>
          <p:cNvSpPr>
            <a:spLocks noGrp="1"/>
          </p:cNvSpPr>
          <p:nvPr>
            <p:ph idx="1"/>
          </p:nvPr>
        </p:nvSpPr>
        <p:spPr/>
        <p:txBody>
          <a:bodyPr/>
          <a:lstStyle/>
          <a:p>
            <a:r>
              <a:rPr lang="en-US" u="sng" dirty="0"/>
              <a:t>Weatherwax on Behalf of Carlson v. Fairbanks</a:t>
            </a:r>
            <a:r>
              <a:rPr lang="en-US" dirty="0"/>
              <a:t>, 619 </a:t>
            </a:r>
            <a:r>
              <a:rPr lang="en-US" dirty="0" err="1"/>
              <a:t>F.Supp</a:t>
            </a:r>
            <a:r>
              <a:rPr lang="en-US" dirty="0"/>
              <a:t>. 294 (</a:t>
            </a:r>
            <a:r>
              <a:rPr lang="en-US" dirty="0" err="1"/>
              <a:t>D.Montana</a:t>
            </a:r>
            <a:r>
              <a:rPr lang="en-US" dirty="0"/>
              <a:t> 1985)</a:t>
            </a:r>
          </a:p>
          <a:p>
            <a:pPr lvl="1"/>
            <a:r>
              <a:rPr lang="en-US" dirty="0"/>
              <a:t>ICRA habeas unavailable to challenge validity of tribal court child custody decree</a:t>
            </a:r>
          </a:p>
          <a:p>
            <a:r>
              <a:rPr lang="en-US" u="sng" dirty="0" err="1"/>
              <a:t>DeMent</a:t>
            </a:r>
            <a:r>
              <a:rPr lang="en-US" u="sng" dirty="0"/>
              <a:t> v. Oglala Sioux</a:t>
            </a:r>
            <a:r>
              <a:rPr lang="en-US" dirty="0"/>
              <a:t>, 874 F.2d 510 (8</a:t>
            </a:r>
            <a:r>
              <a:rPr lang="en-US" baseline="30000" dirty="0"/>
              <a:t>th</a:t>
            </a:r>
            <a:r>
              <a:rPr lang="en-US" dirty="0"/>
              <a:t> Cir. 1997)</a:t>
            </a:r>
          </a:p>
          <a:p>
            <a:pPr lvl="1"/>
            <a:r>
              <a:rPr lang="en-US" dirty="0"/>
              <a:t>Habeas was available from tribal court order removing custody from non-Indian father in contradiction to valid state court order granting custody </a:t>
            </a:r>
          </a:p>
          <a:p>
            <a:r>
              <a:rPr lang="en-US" u="sng" dirty="0"/>
              <a:t>Azure-Lone Fight v. Cain</a:t>
            </a:r>
            <a:r>
              <a:rPr lang="en-US" dirty="0"/>
              <a:t>, 317 F.Supp.2d 1148 (D.N.D. 2004)</a:t>
            </a:r>
          </a:p>
          <a:p>
            <a:pPr lvl="1"/>
            <a:r>
              <a:rPr lang="en-US" dirty="0"/>
              <a:t>Habeas generally not available to challenge the propriety or wisdom of a tribal court decision in a child custody dispute</a:t>
            </a:r>
          </a:p>
        </p:txBody>
      </p:sp>
      <p:sp>
        <p:nvSpPr>
          <p:cNvPr id="4" name="Footer Placeholder 3">
            <a:extLst>
              <a:ext uri="{FF2B5EF4-FFF2-40B4-BE49-F238E27FC236}">
                <a16:creationId xmlns:a16="http://schemas.microsoft.com/office/drawing/2014/main" id="{C88D79D7-09D2-40BC-A9CA-ABAD05110147}"/>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1F8E69E7-FC7F-409E-8CC2-4BCF305916FE}"/>
              </a:ext>
            </a:extLst>
          </p:cNvPr>
          <p:cNvSpPr>
            <a:spLocks noGrp="1"/>
          </p:cNvSpPr>
          <p:nvPr>
            <p:ph type="sldNum" sz="quarter" idx="12"/>
          </p:nvPr>
        </p:nvSpPr>
        <p:spPr/>
        <p:txBody>
          <a:bodyPr/>
          <a:lstStyle/>
          <a:p>
            <a:fld id="{893D9A4F-CA05-B345-8037-7D417B3FC18A}" type="slidenum">
              <a:rPr lang="en-US" smtClean="0"/>
              <a:t>20</a:t>
            </a:fld>
            <a:endParaRPr lang="en-US"/>
          </a:p>
        </p:txBody>
      </p:sp>
    </p:spTree>
    <p:extLst>
      <p:ext uri="{BB962C8B-B14F-4D97-AF65-F5344CB8AC3E}">
        <p14:creationId xmlns:p14="http://schemas.microsoft.com/office/powerpoint/2010/main" val="149545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BA1C5-F2D9-4411-9989-C5433C7867ED}"/>
              </a:ext>
            </a:extLst>
          </p:cNvPr>
          <p:cNvSpPr>
            <a:spLocks noGrp="1"/>
          </p:cNvSpPr>
          <p:nvPr>
            <p:ph type="title"/>
          </p:nvPr>
        </p:nvSpPr>
        <p:spPr/>
        <p:txBody>
          <a:bodyPr/>
          <a:lstStyle/>
          <a:p>
            <a:r>
              <a:rPr lang="en-US" dirty="0"/>
              <a:t>Banishment</a:t>
            </a:r>
          </a:p>
        </p:txBody>
      </p:sp>
      <p:sp>
        <p:nvSpPr>
          <p:cNvPr id="3" name="Content Placeholder 2">
            <a:extLst>
              <a:ext uri="{FF2B5EF4-FFF2-40B4-BE49-F238E27FC236}">
                <a16:creationId xmlns:a16="http://schemas.microsoft.com/office/drawing/2014/main" id="{8FDEE03E-8A9D-4ABA-9A3B-F048AEE0B578}"/>
              </a:ext>
            </a:extLst>
          </p:cNvPr>
          <p:cNvSpPr>
            <a:spLocks noGrp="1"/>
          </p:cNvSpPr>
          <p:nvPr>
            <p:ph idx="1"/>
          </p:nvPr>
        </p:nvSpPr>
        <p:spPr/>
        <p:txBody>
          <a:bodyPr/>
          <a:lstStyle/>
          <a:p>
            <a:r>
              <a:rPr lang="en-US" altLang="en-US" u="sng" dirty="0" err="1"/>
              <a:t>Poodry</a:t>
            </a:r>
            <a:r>
              <a:rPr lang="en-US" altLang="en-US" u="sng" dirty="0"/>
              <a:t> v. Tonawanda Band</a:t>
            </a:r>
            <a:r>
              <a:rPr lang="en-US" altLang="en-US" dirty="0"/>
              <a:t>, 85 F.3d 874 (2</a:t>
            </a:r>
            <a:r>
              <a:rPr lang="en-US" altLang="en-US" baseline="30000" dirty="0"/>
              <a:t>nd</a:t>
            </a:r>
            <a:r>
              <a:rPr lang="en-US" altLang="en-US" dirty="0"/>
              <a:t> Cir. 1996)</a:t>
            </a:r>
          </a:p>
          <a:p>
            <a:pPr lvl="1"/>
            <a:r>
              <a:rPr lang="en-US" dirty="0"/>
              <a:t>Habeas available for petitioners excluded from reservations without any notice or opportunity to be heard, or appeal rights</a:t>
            </a:r>
          </a:p>
          <a:p>
            <a:r>
              <a:rPr lang="en-US" u="sng" dirty="0"/>
              <a:t>Sweet v. </a:t>
            </a:r>
            <a:r>
              <a:rPr lang="en-US" u="sng" dirty="0" err="1"/>
              <a:t>Hinzman</a:t>
            </a:r>
            <a:r>
              <a:rPr lang="en-US" dirty="0"/>
              <a:t>, 634 F.Supp.2d 1196 (</a:t>
            </a:r>
            <a:r>
              <a:rPr lang="en-US" dirty="0" err="1"/>
              <a:t>W.D.Wash</a:t>
            </a:r>
            <a:r>
              <a:rPr lang="en-US" dirty="0"/>
              <a:t>. 2008)</a:t>
            </a:r>
          </a:p>
          <a:p>
            <a:pPr lvl="1"/>
            <a:r>
              <a:rPr lang="en-US" dirty="0"/>
              <a:t>Habeas available for person banished by tribal council where no tribal remedies to exhaust</a:t>
            </a:r>
          </a:p>
          <a:p>
            <a:r>
              <a:rPr lang="en-US" u="sng" dirty="0"/>
              <a:t>Tavares v. Whitehouse</a:t>
            </a:r>
            <a:r>
              <a:rPr lang="en-US" dirty="0"/>
              <a:t>, 851 F.3d 863 (9</a:t>
            </a:r>
            <a:r>
              <a:rPr lang="en-US" baseline="30000" dirty="0"/>
              <a:t>th</a:t>
            </a:r>
            <a:r>
              <a:rPr lang="en-US" dirty="0"/>
              <a:t> Cir. 2017)</a:t>
            </a:r>
          </a:p>
          <a:p>
            <a:pPr lvl="1"/>
            <a:r>
              <a:rPr lang="en-US" dirty="0"/>
              <a:t>Habeas is not available remedy for economic restraints (per caps)</a:t>
            </a:r>
          </a:p>
          <a:p>
            <a:pPr lvl="1"/>
            <a:r>
              <a:rPr lang="en-US" dirty="0"/>
              <a:t>Temporary exclusions not tantamount to “detention” for purposes of habeas</a:t>
            </a:r>
          </a:p>
        </p:txBody>
      </p:sp>
      <p:sp>
        <p:nvSpPr>
          <p:cNvPr id="4" name="Footer Placeholder 3">
            <a:extLst>
              <a:ext uri="{FF2B5EF4-FFF2-40B4-BE49-F238E27FC236}">
                <a16:creationId xmlns:a16="http://schemas.microsoft.com/office/drawing/2014/main" id="{64726A40-F9F1-49BE-BF7D-DC5DF0AF258D}"/>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5C7B4BBE-6B49-48BF-A0CE-393B66AE5AAD}"/>
              </a:ext>
            </a:extLst>
          </p:cNvPr>
          <p:cNvSpPr>
            <a:spLocks noGrp="1"/>
          </p:cNvSpPr>
          <p:nvPr>
            <p:ph type="sldNum" sz="quarter" idx="12"/>
          </p:nvPr>
        </p:nvSpPr>
        <p:spPr/>
        <p:txBody>
          <a:bodyPr/>
          <a:lstStyle/>
          <a:p>
            <a:fld id="{893D9A4F-CA05-B345-8037-7D417B3FC18A}" type="slidenum">
              <a:rPr lang="en-US" smtClean="0"/>
              <a:t>21</a:t>
            </a:fld>
            <a:endParaRPr lang="en-US"/>
          </a:p>
        </p:txBody>
      </p:sp>
    </p:spTree>
    <p:extLst>
      <p:ext uri="{BB962C8B-B14F-4D97-AF65-F5344CB8AC3E}">
        <p14:creationId xmlns:p14="http://schemas.microsoft.com/office/powerpoint/2010/main" val="4138446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9286F-0B27-4F31-B386-057EC85571BE}"/>
              </a:ext>
            </a:extLst>
          </p:cNvPr>
          <p:cNvSpPr>
            <a:spLocks noGrp="1"/>
          </p:cNvSpPr>
          <p:nvPr>
            <p:ph type="title"/>
          </p:nvPr>
        </p:nvSpPr>
        <p:spPr/>
        <p:txBody>
          <a:bodyPr/>
          <a:lstStyle/>
          <a:p>
            <a:r>
              <a:rPr lang="en-US" dirty="0"/>
              <a:t>Search and Seizure</a:t>
            </a:r>
          </a:p>
        </p:txBody>
      </p:sp>
      <p:sp>
        <p:nvSpPr>
          <p:cNvPr id="3" name="Content Placeholder 2">
            <a:extLst>
              <a:ext uri="{FF2B5EF4-FFF2-40B4-BE49-F238E27FC236}">
                <a16:creationId xmlns:a16="http://schemas.microsoft.com/office/drawing/2014/main" id="{2468AA99-E1BB-4CEC-862C-CAF2554FAF50}"/>
              </a:ext>
            </a:extLst>
          </p:cNvPr>
          <p:cNvSpPr>
            <a:spLocks noGrp="1"/>
          </p:cNvSpPr>
          <p:nvPr>
            <p:ph idx="1"/>
          </p:nvPr>
        </p:nvSpPr>
        <p:spPr/>
        <p:txBody>
          <a:bodyPr/>
          <a:lstStyle/>
          <a:p>
            <a:r>
              <a:rPr lang="en-US" u="sng" dirty="0"/>
              <a:t>United States v. </a:t>
            </a:r>
            <a:r>
              <a:rPr lang="en-US" u="sng" dirty="0" err="1"/>
              <a:t>Nealis</a:t>
            </a:r>
            <a:r>
              <a:rPr lang="en-US" dirty="0"/>
              <a:t>, 180 F.Supp.3d 944 (</a:t>
            </a:r>
            <a:r>
              <a:rPr lang="en-US" dirty="0" err="1"/>
              <a:t>N.D.Okla</a:t>
            </a:r>
            <a:r>
              <a:rPr lang="en-US" dirty="0"/>
              <a:t>. 2016)</a:t>
            </a:r>
          </a:p>
          <a:p>
            <a:pPr lvl="1"/>
            <a:r>
              <a:rPr lang="en-US" dirty="0"/>
              <a:t>Tribal hotel staff are not arm of tribal power of self-government to establish exclusionary rule in federal court</a:t>
            </a:r>
          </a:p>
          <a:p>
            <a:pPr lvl="1"/>
            <a:r>
              <a:rPr lang="en-US" dirty="0"/>
              <a:t>Even if they were, no expectation of privacy in hotel room after check-out</a:t>
            </a:r>
          </a:p>
          <a:p>
            <a:r>
              <a:rPr lang="en-US" u="sng" dirty="0"/>
              <a:t>United States v. Cooley</a:t>
            </a:r>
            <a:r>
              <a:rPr lang="en-US" dirty="0"/>
              <a:t>, 919 F.3d 1135 (9</a:t>
            </a:r>
            <a:r>
              <a:rPr lang="en-US" baseline="30000" dirty="0"/>
              <a:t>th</a:t>
            </a:r>
            <a:r>
              <a:rPr lang="en-US" dirty="0"/>
              <a:t> Cir. 2019)</a:t>
            </a:r>
          </a:p>
          <a:p>
            <a:pPr lvl="1"/>
            <a:r>
              <a:rPr lang="en-US" dirty="0"/>
              <a:t>Exclusionary rule in federal court applies to evidence obtained in violation of the ICRA</a:t>
            </a:r>
          </a:p>
          <a:p>
            <a:pPr lvl="1"/>
            <a:r>
              <a:rPr lang="en-US" dirty="0"/>
              <a:t> Tribal officers may detain non-Indians for purpose of determining Indian status, and may hold until custody by state or federal officers</a:t>
            </a:r>
          </a:p>
          <a:p>
            <a:pPr lvl="1"/>
            <a:r>
              <a:rPr lang="en-US" dirty="0"/>
              <a:t>Tribal officers may not search non-Indians who they do not have criminal jurisdiction over</a:t>
            </a:r>
          </a:p>
        </p:txBody>
      </p:sp>
      <p:sp>
        <p:nvSpPr>
          <p:cNvPr id="4" name="Footer Placeholder 3">
            <a:extLst>
              <a:ext uri="{FF2B5EF4-FFF2-40B4-BE49-F238E27FC236}">
                <a16:creationId xmlns:a16="http://schemas.microsoft.com/office/drawing/2014/main" id="{E9ACB1DA-92B0-46F1-B3BA-D42798EF89C7}"/>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268114B9-25A4-4E15-9FAD-9A94B91DBBFC}"/>
              </a:ext>
            </a:extLst>
          </p:cNvPr>
          <p:cNvSpPr>
            <a:spLocks noGrp="1"/>
          </p:cNvSpPr>
          <p:nvPr>
            <p:ph type="sldNum" sz="quarter" idx="12"/>
          </p:nvPr>
        </p:nvSpPr>
        <p:spPr/>
        <p:txBody>
          <a:bodyPr/>
          <a:lstStyle/>
          <a:p>
            <a:fld id="{893D9A4F-CA05-B345-8037-7D417B3FC18A}" type="slidenum">
              <a:rPr lang="en-US" smtClean="0"/>
              <a:t>22</a:t>
            </a:fld>
            <a:endParaRPr lang="en-US"/>
          </a:p>
        </p:txBody>
      </p:sp>
    </p:spTree>
    <p:extLst>
      <p:ext uri="{BB962C8B-B14F-4D97-AF65-F5344CB8AC3E}">
        <p14:creationId xmlns:p14="http://schemas.microsoft.com/office/powerpoint/2010/main" val="653932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B7A42-472D-2A48-8689-8678BF46E735}"/>
              </a:ext>
            </a:extLst>
          </p:cNvPr>
          <p:cNvSpPr>
            <a:spLocks noGrp="1"/>
          </p:cNvSpPr>
          <p:nvPr>
            <p:ph type="title"/>
          </p:nvPr>
        </p:nvSpPr>
        <p:spPr/>
        <p:txBody>
          <a:bodyPr/>
          <a:lstStyle/>
          <a:p>
            <a:r>
              <a:rPr lang="en-US" dirty="0"/>
              <a:t>QUESTIONS &amp; ANSWERS</a:t>
            </a:r>
          </a:p>
        </p:txBody>
      </p:sp>
      <p:sp>
        <p:nvSpPr>
          <p:cNvPr id="4" name="Content Placeholder 2">
            <a:extLst>
              <a:ext uri="{FF2B5EF4-FFF2-40B4-BE49-F238E27FC236}">
                <a16:creationId xmlns:a16="http://schemas.microsoft.com/office/drawing/2014/main" id="{4B1B57F7-2283-2046-9036-7FAC4AE0038A}"/>
              </a:ext>
            </a:extLst>
          </p:cNvPr>
          <p:cNvSpPr>
            <a:spLocks noGrp="1"/>
          </p:cNvSpPr>
          <p:nvPr>
            <p:ph idx="1"/>
          </p:nvPr>
        </p:nvSpPr>
        <p:spPr/>
        <p:txBody>
          <a:bodyPr>
            <a:normAutofit/>
          </a:bodyPr>
          <a:lstStyle/>
          <a:p>
            <a:pPr marL="0" indent="0">
              <a:buNone/>
            </a:pPr>
            <a:endParaRPr lang="en-US" dirty="0"/>
          </a:p>
          <a:p>
            <a:r>
              <a:rPr lang="en-US" dirty="0"/>
              <a:t>If you have any questions following this webinar, you can send them to info@naicja.org.</a:t>
            </a:r>
          </a:p>
          <a:p>
            <a:endParaRPr lang="en-US" dirty="0"/>
          </a:p>
        </p:txBody>
      </p:sp>
    </p:spTree>
    <p:extLst>
      <p:ext uri="{BB962C8B-B14F-4D97-AF65-F5344CB8AC3E}">
        <p14:creationId xmlns:p14="http://schemas.microsoft.com/office/powerpoint/2010/main" val="4294900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656CE-5C16-F249-9646-64BB51B84C73}"/>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E3BF9779-964A-8342-B6BA-A7E207E42329}"/>
              </a:ext>
            </a:extLst>
          </p:cNvPr>
          <p:cNvSpPr>
            <a:spLocks noGrp="1"/>
          </p:cNvSpPr>
          <p:nvPr>
            <p:ph idx="1"/>
          </p:nvPr>
        </p:nvSpPr>
        <p:spPr/>
        <p:txBody>
          <a:bodyPr/>
          <a:lstStyle/>
          <a:p>
            <a:pPr marL="0" indent="0">
              <a:buNone/>
            </a:pPr>
            <a:endParaRPr lang="en-US" dirty="0"/>
          </a:p>
          <a:p>
            <a:r>
              <a:rPr lang="en-US" dirty="0"/>
              <a:t>This webinar and other Tribal Legal Advocacy Training Series materials can be found at www.naicja.org</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067012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10BAA-1B30-5046-8777-70CD91584637}"/>
              </a:ext>
            </a:extLst>
          </p:cNvPr>
          <p:cNvSpPr>
            <a:spLocks noGrp="1"/>
          </p:cNvSpPr>
          <p:nvPr>
            <p:ph type="title"/>
          </p:nvPr>
        </p:nvSpPr>
        <p:spPr/>
        <p:txBody>
          <a:bodyPr>
            <a:normAutofit/>
          </a:bodyPr>
          <a:lstStyle/>
          <a:p>
            <a:r>
              <a:rPr lang="en-US" dirty="0"/>
              <a:t>Inapplicability of the U.S. Constitution to Tribal Governments</a:t>
            </a:r>
          </a:p>
        </p:txBody>
      </p:sp>
      <p:sp>
        <p:nvSpPr>
          <p:cNvPr id="3" name="Content Placeholder 2">
            <a:extLst>
              <a:ext uri="{FF2B5EF4-FFF2-40B4-BE49-F238E27FC236}">
                <a16:creationId xmlns:a16="http://schemas.microsoft.com/office/drawing/2014/main" id="{4538F1DC-5087-9344-915A-AF1978BF828D}"/>
              </a:ext>
            </a:extLst>
          </p:cNvPr>
          <p:cNvSpPr>
            <a:spLocks noGrp="1"/>
          </p:cNvSpPr>
          <p:nvPr>
            <p:ph idx="1"/>
          </p:nvPr>
        </p:nvSpPr>
        <p:spPr/>
        <p:txBody>
          <a:bodyPr/>
          <a:lstStyle/>
          <a:p>
            <a:r>
              <a:rPr lang="en-US" u="sng" dirty="0" err="1"/>
              <a:t>Talton</a:t>
            </a:r>
            <a:r>
              <a:rPr lang="en-US" u="sng" dirty="0"/>
              <a:t> v. Mayes</a:t>
            </a:r>
            <a:r>
              <a:rPr lang="en-US" dirty="0"/>
              <a:t>, 163 U.S. 376 (1896)</a:t>
            </a:r>
          </a:p>
          <a:p>
            <a:pPr marL="0" indent="0">
              <a:buNone/>
            </a:pPr>
            <a:endParaRPr lang="en-US" dirty="0"/>
          </a:p>
          <a:p>
            <a:pPr lvl="1"/>
            <a:r>
              <a:rPr lang="en-US" dirty="0"/>
              <a:t>The United States Constitution does not apply to tribal governments</a:t>
            </a:r>
          </a:p>
          <a:p>
            <a:pPr marL="457200" lvl="1" indent="0">
              <a:buNone/>
            </a:pPr>
            <a:endParaRPr lang="en-US" dirty="0"/>
          </a:p>
          <a:p>
            <a:pPr lvl="1"/>
            <a:r>
              <a:rPr lang="en-US" dirty="0"/>
              <a:t>Federal courts do not have the authority to determine validity of tribal laws</a:t>
            </a:r>
          </a:p>
        </p:txBody>
      </p:sp>
      <p:sp>
        <p:nvSpPr>
          <p:cNvPr id="4" name="Footer Placeholder 3">
            <a:extLst>
              <a:ext uri="{FF2B5EF4-FFF2-40B4-BE49-F238E27FC236}">
                <a16:creationId xmlns:a16="http://schemas.microsoft.com/office/drawing/2014/main" id="{23EBEDCB-1B25-954C-A281-053693BA2591}"/>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06E92F39-6115-D648-9C04-77ADF34FC906}"/>
              </a:ext>
            </a:extLst>
          </p:cNvPr>
          <p:cNvSpPr>
            <a:spLocks noGrp="1"/>
          </p:cNvSpPr>
          <p:nvPr>
            <p:ph type="sldNum" sz="quarter" idx="12"/>
          </p:nvPr>
        </p:nvSpPr>
        <p:spPr/>
        <p:txBody>
          <a:bodyPr/>
          <a:lstStyle/>
          <a:p>
            <a:fld id="{893D9A4F-CA05-B345-8037-7D417B3FC18A}" type="slidenum">
              <a:rPr lang="en-US" smtClean="0"/>
              <a:t>3</a:t>
            </a:fld>
            <a:endParaRPr lang="en-US"/>
          </a:p>
        </p:txBody>
      </p:sp>
    </p:spTree>
    <p:extLst>
      <p:ext uri="{BB962C8B-B14F-4D97-AF65-F5344CB8AC3E}">
        <p14:creationId xmlns:p14="http://schemas.microsoft.com/office/powerpoint/2010/main" val="3509144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1EBDD-EAA2-43C8-AF22-37EB9A09F479}"/>
              </a:ext>
            </a:extLst>
          </p:cNvPr>
          <p:cNvSpPr>
            <a:spLocks noGrp="1"/>
          </p:cNvSpPr>
          <p:nvPr>
            <p:ph type="title"/>
          </p:nvPr>
        </p:nvSpPr>
        <p:spPr/>
        <p:txBody>
          <a:bodyPr/>
          <a:lstStyle/>
          <a:p>
            <a:r>
              <a:rPr lang="en-US" dirty="0"/>
              <a:t>Tribal Sovereignty is Inherently Tribal</a:t>
            </a:r>
          </a:p>
        </p:txBody>
      </p:sp>
      <p:sp>
        <p:nvSpPr>
          <p:cNvPr id="3" name="Content Placeholder 2">
            <a:extLst>
              <a:ext uri="{FF2B5EF4-FFF2-40B4-BE49-F238E27FC236}">
                <a16:creationId xmlns:a16="http://schemas.microsoft.com/office/drawing/2014/main" id="{C89433F7-09E9-48BA-A6CC-D79317A4C7C0}"/>
              </a:ext>
            </a:extLst>
          </p:cNvPr>
          <p:cNvSpPr>
            <a:spLocks noGrp="1"/>
          </p:cNvSpPr>
          <p:nvPr>
            <p:ph idx="1"/>
          </p:nvPr>
        </p:nvSpPr>
        <p:spPr/>
        <p:txBody>
          <a:bodyPr/>
          <a:lstStyle/>
          <a:p>
            <a:r>
              <a:rPr lang="en-US" u="sng" dirty="0"/>
              <a:t>U.S. v. Wheeler</a:t>
            </a:r>
            <a:r>
              <a:rPr lang="en-US" dirty="0"/>
              <a:t>, 435 U.S. 313 (1978)</a:t>
            </a:r>
          </a:p>
          <a:p>
            <a:endParaRPr lang="en-US" dirty="0"/>
          </a:p>
          <a:p>
            <a:pPr lvl="1"/>
            <a:r>
              <a:rPr lang="en-US" dirty="0"/>
              <a:t>Tribes are independently sovereign</a:t>
            </a:r>
          </a:p>
          <a:p>
            <a:pPr lvl="1"/>
            <a:r>
              <a:rPr lang="en-US" dirty="0"/>
              <a:t>Prosecutions by federally-recognized tribes are not an exercise of federal authority</a:t>
            </a:r>
          </a:p>
          <a:p>
            <a:pPr lvl="1"/>
            <a:r>
              <a:rPr lang="en-US" dirty="0"/>
              <a:t>No double jeopardy if a criminal act is prosecuted by the tribe and state/federal governments</a:t>
            </a:r>
          </a:p>
        </p:txBody>
      </p:sp>
      <p:sp>
        <p:nvSpPr>
          <p:cNvPr id="4" name="Footer Placeholder 3">
            <a:extLst>
              <a:ext uri="{FF2B5EF4-FFF2-40B4-BE49-F238E27FC236}">
                <a16:creationId xmlns:a16="http://schemas.microsoft.com/office/drawing/2014/main" id="{AE49BBDD-9611-4C0C-84F3-1C33DE15A869}"/>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3107B552-262C-43AB-A697-8F4D9CF9DFD7}"/>
              </a:ext>
            </a:extLst>
          </p:cNvPr>
          <p:cNvSpPr>
            <a:spLocks noGrp="1"/>
          </p:cNvSpPr>
          <p:nvPr>
            <p:ph type="sldNum" sz="quarter" idx="12"/>
          </p:nvPr>
        </p:nvSpPr>
        <p:spPr/>
        <p:txBody>
          <a:bodyPr/>
          <a:lstStyle/>
          <a:p>
            <a:fld id="{893D9A4F-CA05-B345-8037-7D417B3FC18A}" type="slidenum">
              <a:rPr lang="en-US" smtClean="0"/>
              <a:t>4</a:t>
            </a:fld>
            <a:endParaRPr lang="en-US"/>
          </a:p>
        </p:txBody>
      </p:sp>
    </p:spTree>
    <p:extLst>
      <p:ext uri="{BB962C8B-B14F-4D97-AF65-F5344CB8AC3E}">
        <p14:creationId xmlns:p14="http://schemas.microsoft.com/office/powerpoint/2010/main" val="2464440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ABD91-25C6-4F97-82D6-B8010C26F31C}"/>
              </a:ext>
            </a:extLst>
          </p:cNvPr>
          <p:cNvSpPr>
            <a:spLocks noGrp="1"/>
          </p:cNvSpPr>
          <p:nvPr>
            <p:ph type="title"/>
          </p:nvPr>
        </p:nvSpPr>
        <p:spPr/>
        <p:txBody>
          <a:bodyPr/>
          <a:lstStyle/>
          <a:p>
            <a:r>
              <a:rPr lang="en-US" dirty="0"/>
              <a:t>The Indian Civil Rights Act (ICRA) of 1968</a:t>
            </a:r>
          </a:p>
        </p:txBody>
      </p:sp>
      <p:sp>
        <p:nvSpPr>
          <p:cNvPr id="3" name="Content Placeholder 2">
            <a:extLst>
              <a:ext uri="{FF2B5EF4-FFF2-40B4-BE49-F238E27FC236}">
                <a16:creationId xmlns:a16="http://schemas.microsoft.com/office/drawing/2014/main" id="{381E2668-DFB9-44E9-A49F-09C735EC247A}"/>
              </a:ext>
            </a:extLst>
          </p:cNvPr>
          <p:cNvSpPr>
            <a:spLocks noGrp="1"/>
          </p:cNvSpPr>
          <p:nvPr>
            <p:ph idx="1"/>
          </p:nvPr>
        </p:nvSpPr>
        <p:spPr/>
        <p:txBody>
          <a:bodyPr/>
          <a:lstStyle/>
          <a:p>
            <a:r>
              <a:rPr lang="en-US" dirty="0"/>
              <a:t>Tribal governments were only limited by their internal laws and traditions</a:t>
            </a:r>
          </a:p>
          <a:p>
            <a:r>
              <a:rPr lang="en-US" dirty="0"/>
              <a:t>Individuals aggrieved by tribal governments wanted rights similar to the U.S. Constitution</a:t>
            </a:r>
          </a:p>
          <a:p>
            <a:r>
              <a:rPr lang="en-US" dirty="0"/>
              <a:t>Congress created a set of rights more limited than the Bill of Rights</a:t>
            </a:r>
          </a:p>
          <a:p>
            <a:r>
              <a:rPr lang="en-US" dirty="0"/>
              <a:t>It also limited the ability of individuals to seek federal redress</a:t>
            </a:r>
          </a:p>
        </p:txBody>
      </p:sp>
      <p:sp>
        <p:nvSpPr>
          <p:cNvPr id="4" name="Footer Placeholder 3">
            <a:extLst>
              <a:ext uri="{FF2B5EF4-FFF2-40B4-BE49-F238E27FC236}">
                <a16:creationId xmlns:a16="http://schemas.microsoft.com/office/drawing/2014/main" id="{C20C014A-1A23-4BBA-A705-C5EC4AB7B45B}"/>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17998119-C474-440B-9BEA-CE6C02C1D911}"/>
              </a:ext>
            </a:extLst>
          </p:cNvPr>
          <p:cNvSpPr>
            <a:spLocks noGrp="1"/>
          </p:cNvSpPr>
          <p:nvPr>
            <p:ph type="sldNum" sz="quarter" idx="12"/>
          </p:nvPr>
        </p:nvSpPr>
        <p:spPr/>
        <p:txBody>
          <a:bodyPr/>
          <a:lstStyle/>
          <a:p>
            <a:fld id="{893D9A4F-CA05-B345-8037-7D417B3FC18A}" type="slidenum">
              <a:rPr lang="en-US" smtClean="0"/>
              <a:t>5</a:t>
            </a:fld>
            <a:endParaRPr lang="en-US"/>
          </a:p>
        </p:txBody>
      </p:sp>
    </p:spTree>
    <p:extLst>
      <p:ext uri="{BB962C8B-B14F-4D97-AF65-F5344CB8AC3E}">
        <p14:creationId xmlns:p14="http://schemas.microsoft.com/office/powerpoint/2010/main" val="1317122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AC235-576E-45F8-96BB-4DA952091695}"/>
              </a:ext>
            </a:extLst>
          </p:cNvPr>
          <p:cNvSpPr>
            <a:spLocks noGrp="1"/>
          </p:cNvSpPr>
          <p:nvPr>
            <p:ph type="title"/>
          </p:nvPr>
        </p:nvSpPr>
        <p:spPr/>
        <p:txBody>
          <a:bodyPr/>
          <a:lstStyle/>
          <a:p>
            <a:r>
              <a:rPr lang="en-US" dirty="0"/>
              <a:t>ICRA Coverage</a:t>
            </a:r>
          </a:p>
        </p:txBody>
      </p:sp>
      <p:sp>
        <p:nvSpPr>
          <p:cNvPr id="3" name="Content Placeholder 2">
            <a:extLst>
              <a:ext uri="{FF2B5EF4-FFF2-40B4-BE49-F238E27FC236}">
                <a16:creationId xmlns:a16="http://schemas.microsoft.com/office/drawing/2014/main" id="{479DDB12-B9FD-4AD7-BFF4-29F63602C165}"/>
              </a:ext>
            </a:extLst>
          </p:cNvPr>
          <p:cNvSpPr>
            <a:spLocks noGrp="1"/>
          </p:cNvSpPr>
          <p:nvPr>
            <p:ph idx="1"/>
          </p:nvPr>
        </p:nvSpPr>
        <p:spPr/>
        <p:txBody>
          <a:bodyPr/>
          <a:lstStyle/>
          <a:p>
            <a:r>
              <a:rPr lang="en-US" dirty="0"/>
              <a:t>Free exercise of speech and religion</a:t>
            </a:r>
          </a:p>
          <a:p>
            <a:r>
              <a:rPr lang="en-US" dirty="0"/>
              <a:t>No unreasonable search and seizure</a:t>
            </a:r>
          </a:p>
          <a:p>
            <a:r>
              <a:rPr lang="en-US" dirty="0"/>
              <a:t>No double jeopardy</a:t>
            </a:r>
          </a:p>
          <a:p>
            <a:r>
              <a:rPr lang="en-US" dirty="0"/>
              <a:t>No forcing self-incrimination</a:t>
            </a:r>
          </a:p>
          <a:p>
            <a:r>
              <a:rPr lang="en-US" dirty="0"/>
              <a:t>No takings</a:t>
            </a:r>
          </a:p>
          <a:p>
            <a:r>
              <a:rPr lang="en-US" dirty="0"/>
              <a:t>Right to a speedy trial, to be informed of charges, confrontation, subpoenas, assistance of an attorney at own expense</a:t>
            </a:r>
          </a:p>
        </p:txBody>
      </p:sp>
      <p:sp>
        <p:nvSpPr>
          <p:cNvPr id="4" name="Footer Placeholder 3">
            <a:extLst>
              <a:ext uri="{FF2B5EF4-FFF2-40B4-BE49-F238E27FC236}">
                <a16:creationId xmlns:a16="http://schemas.microsoft.com/office/drawing/2014/main" id="{B8C99A52-4736-47BD-BAB6-8904A878329D}"/>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450D97E9-E8F7-42FE-832E-8C117A45CFA3}"/>
              </a:ext>
            </a:extLst>
          </p:cNvPr>
          <p:cNvSpPr>
            <a:spLocks noGrp="1"/>
          </p:cNvSpPr>
          <p:nvPr>
            <p:ph type="sldNum" sz="quarter" idx="12"/>
          </p:nvPr>
        </p:nvSpPr>
        <p:spPr/>
        <p:txBody>
          <a:bodyPr/>
          <a:lstStyle/>
          <a:p>
            <a:fld id="{893D9A4F-CA05-B345-8037-7D417B3FC18A}" type="slidenum">
              <a:rPr lang="en-US" smtClean="0"/>
              <a:t>6</a:t>
            </a:fld>
            <a:endParaRPr lang="en-US"/>
          </a:p>
        </p:txBody>
      </p:sp>
    </p:spTree>
    <p:extLst>
      <p:ext uri="{BB962C8B-B14F-4D97-AF65-F5344CB8AC3E}">
        <p14:creationId xmlns:p14="http://schemas.microsoft.com/office/powerpoint/2010/main" val="2622854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8E8F0-387E-4934-96D1-D0861EFE72CE}"/>
              </a:ext>
            </a:extLst>
          </p:cNvPr>
          <p:cNvSpPr>
            <a:spLocks noGrp="1"/>
          </p:cNvSpPr>
          <p:nvPr>
            <p:ph type="title"/>
          </p:nvPr>
        </p:nvSpPr>
        <p:spPr/>
        <p:txBody>
          <a:bodyPr/>
          <a:lstStyle/>
          <a:p>
            <a:r>
              <a:rPr lang="en-US" dirty="0"/>
              <a:t>ICRA Coverage continued…</a:t>
            </a:r>
          </a:p>
        </p:txBody>
      </p:sp>
      <p:sp>
        <p:nvSpPr>
          <p:cNvPr id="3" name="Content Placeholder 2">
            <a:extLst>
              <a:ext uri="{FF2B5EF4-FFF2-40B4-BE49-F238E27FC236}">
                <a16:creationId xmlns:a16="http://schemas.microsoft.com/office/drawing/2014/main" id="{B0D27F53-BCD8-48AE-8189-A28E189FB830}"/>
              </a:ext>
            </a:extLst>
          </p:cNvPr>
          <p:cNvSpPr>
            <a:spLocks noGrp="1"/>
          </p:cNvSpPr>
          <p:nvPr>
            <p:ph idx="1"/>
          </p:nvPr>
        </p:nvSpPr>
        <p:spPr/>
        <p:txBody>
          <a:bodyPr/>
          <a:lstStyle/>
          <a:p>
            <a:r>
              <a:rPr lang="en-US" dirty="0"/>
              <a:t>No excessive bail, fines, cruel and unusual punishments</a:t>
            </a:r>
          </a:p>
          <a:p>
            <a:r>
              <a:rPr lang="en-US" dirty="0"/>
              <a:t>Limits on who can be prosecuted, imprisonment and fine amounts</a:t>
            </a:r>
          </a:p>
          <a:p>
            <a:r>
              <a:rPr lang="en-US" dirty="0"/>
              <a:t>Right of equal protection</a:t>
            </a:r>
          </a:p>
          <a:p>
            <a:r>
              <a:rPr lang="en-US" dirty="0"/>
              <a:t>No deprivation of liberty or property without due process</a:t>
            </a:r>
          </a:p>
          <a:p>
            <a:r>
              <a:rPr lang="en-US" dirty="0"/>
              <a:t>Freedom of bills of attainder or ex post facto laws</a:t>
            </a:r>
          </a:p>
          <a:p>
            <a:r>
              <a:rPr lang="en-US" dirty="0"/>
              <a:t>Jury of at least 6 in all criminal trials</a:t>
            </a:r>
          </a:p>
          <a:p>
            <a:endParaRPr lang="en-US" dirty="0"/>
          </a:p>
        </p:txBody>
      </p:sp>
      <p:sp>
        <p:nvSpPr>
          <p:cNvPr id="4" name="Footer Placeholder 3">
            <a:extLst>
              <a:ext uri="{FF2B5EF4-FFF2-40B4-BE49-F238E27FC236}">
                <a16:creationId xmlns:a16="http://schemas.microsoft.com/office/drawing/2014/main" id="{45081E52-AE9C-42E3-898E-C6E3EFB414B7}"/>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30670117-01B7-4DB4-B318-76BE6E83512D}"/>
              </a:ext>
            </a:extLst>
          </p:cNvPr>
          <p:cNvSpPr>
            <a:spLocks noGrp="1"/>
          </p:cNvSpPr>
          <p:nvPr>
            <p:ph type="sldNum" sz="quarter" idx="12"/>
          </p:nvPr>
        </p:nvSpPr>
        <p:spPr/>
        <p:txBody>
          <a:bodyPr/>
          <a:lstStyle/>
          <a:p>
            <a:fld id="{893D9A4F-CA05-B345-8037-7D417B3FC18A}" type="slidenum">
              <a:rPr lang="en-US" smtClean="0"/>
              <a:t>7</a:t>
            </a:fld>
            <a:endParaRPr lang="en-US"/>
          </a:p>
        </p:txBody>
      </p:sp>
    </p:spTree>
    <p:extLst>
      <p:ext uri="{BB962C8B-B14F-4D97-AF65-F5344CB8AC3E}">
        <p14:creationId xmlns:p14="http://schemas.microsoft.com/office/powerpoint/2010/main" val="2804613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5400-F670-4044-9660-EF988B64D092}"/>
              </a:ext>
            </a:extLst>
          </p:cNvPr>
          <p:cNvSpPr>
            <a:spLocks noGrp="1"/>
          </p:cNvSpPr>
          <p:nvPr>
            <p:ph type="title"/>
          </p:nvPr>
        </p:nvSpPr>
        <p:spPr>
          <a:xfrm>
            <a:off x="838200" y="484393"/>
            <a:ext cx="10252046" cy="1149213"/>
          </a:xfrm>
        </p:spPr>
        <p:txBody>
          <a:bodyPr>
            <a:normAutofit/>
          </a:bodyPr>
          <a:lstStyle/>
          <a:p>
            <a:r>
              <a:rPr lang="en-US" dirty="0"/>
              <a:t>Differences Between ICRA and Constitution</a:t>
            </a:r>
          </a:p>
        </p:txBody>
      </p:sp>
      <p:sp>
        <p:nvSpPr>
          <p:cNvPr id="3" name="Content Placeholder 2">
            <a:extLst>
              <a:ext uri="{FF2B5EF4-FFF2-40B4-BE49-F238E27FC236}">
                <a16:creationId xmlns:a16="http://schemas.microsoft.com/office/drawing/2014/main" id="{89A03527-5B12-4CD8-BE3D-6BACAB4502E7}"/>
              </a:ext>
            </a:extLst>
          </p:cNvPr>
          <p:cNvSpPr>
            <a:spLocks noGrp="1"/>
          </p:cNvSpPr>
          <p:nvPr>
            <p:ph idx="1"/>
          </p:nvPr>
        </p:nvSpPr>
        <p:spPr/>
        <p:txBody>
          <a:bodyPr/>
          <a:lstStyle/>
          <a:p>
            <a:r>
              <a:rPr lang="en-US" dirty="0"/>
              <a:t>ICRA does not prohibit tribal governments from establishing and supporting religion</a:t>
            </a:r>
          </a:p>
          <a:p>
            <a:r>
              <a:rPr lang="en-US" dirty="0"/>
              <a:t>No juries required in any civil cases</a:t>
            </a:r>
          </a:p>
          <a:p>
            <a:r>
              <a:rPr lang="en-US" dirty="0"/>
              <a:t>No right to publicly-appointed counsel in criminal cases with less than risk of 1 year of imprisonment</a:t>
            </a:r>
          </a:p>
          <a:p>
            <a:r>
              <a:rPr lang="en-US" dirty="0"/>
              <a:t>No ability to sue the tribal government in federal court to enforce the ICRA</a:t>
            </a:r>
          </a:p>
          <a:p>
            <a:r>
              <a:rPr lang="en-US" dirty="0"/>
              <a:t>No waiver of sovereign immunity of tribes to sue in tribal courts to enforce the ICRA</a:t>
            </a:r>
          </a:p>
        </p:txBody>
      </p:sp>
      <p:sp>
        <p:nvSpPr>
          <p:cNvPr id="4" name="Footer Placeholder 3">
            <a:extLst>
              <a:ext uri="{FF2B5EF4-FFF2-40B4-BE49-F238E27FC236}">
                <a16:creationId xmlns:a16="http://schemas.microsoft.com/office/drawing/2014/main" id="{7782A0AB-7EBF-4A71-B95A-6593229D7C16}"/>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9191339A-C4DA-480E-BE06-3E7B21A8D1C8}"/>
              </a:ext>
            </a:extLst>
          </p:cNvPr>
          <p:cNvSpPr>
            <a:spLocks noGrp="1"/>
          </p:cNvSpPr>
          <p:nvPr>
            <p:ph type="sldNum" sz="quarter" idx="12"/>
          </p:nvPr>
        </p:nvSpPr>
        <p:spPr/>
        <p:txBody>
          <a:bodyPr/>
          <a:lstStyle/>
          <a:p>
            <a:fld id="{893D9A4F-CA05-B345-8037-7D417B3FC18A}" type="slidenum">
              <a:rPr lang="en-US" smtClean="0"/>
              <a:t>8</a:t>
            </a:fld>
            <a:endParaRPr lang="en-US"/>
          </a:p>
        </p:txBody>
      </p:sp>
    </p:spTree>
    <p:extLst>
      <p:ext uri="{BB962C8B-B14F-4D97-AF65-F5344CB8AC3E}">
        <p14:creationId xmlns:p14="http://schemas.microsoft.com/office/powerpoint/2010/main" val="840734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B5D9E-DB15-4E22-A6E7-4C1AA3A922EB}"/>
              </a:ext>
            </a:extLst>
          </p:cNvPr>
          <p:cNvSpPr>
            <a:spLocks noGrp="1"/>
          </p:cNvSpPr>
          <p:nvPr>
            <p:ph type="title"/>
          </p:nvPr>
        </p:nvSpPr>
        <p:spPr/>
        <p:txBody>
          <a:bodyPr/>
          <a:lstStyle/>
          <a:p>
            <a:r>
              <a:rPr lang="en-US" dirty="0"/>
              <a:t>Immediate Post-ICRA Litigation</a:t>
            </a:r>
          </a:p>
        </p:txBody>
      </p:sp>
      <p:sp>
        <p:nvSpPr>
          <p:cNvPr id="3" name="Content Placeholder 2">
            <a:extLst>
              <a:ext uri="{FF2B5EF4-FFF2-40B4-BE49-F238E27FC236}">
                <a16:creationId xmlns:a16="http://schemas.microsoft.com/office/drawing/2014/main" id="{8E30CFC6-0E7C-42B7-8E94-CD51AD3C500F}"/>
              </a:ext>
            </a:extLst>
          </p:cNvPr>
          <p:cNvSpPr>
            <a:spLocks noGrp="1"/>
          </p:cNvSpPr>
          <p:nvPr>
            <p:ph idx="1"/>
          </p:nvPr>
        </p:nvSpPr>
        <p:spPr/>
        <p:txBody>
          <a:bodyPr/>
          <a:lstStyle/>
          <a:p>
            <a:r>
              <a:rPr lang="en-US" dirty="0"/>
              <a:t>Federal Courts reviewed tribal actions under ICRA</a:t>
            </a:r>
          </a:p>
          <a:p>
            <a:pPr lvl="1"/>
            <a:r>
              <a:rPr lang="en-US" dirty="0"/>
              <a:t>28 U.S.C. 1331(a) (federal question)</a:t>
            </a:r>
          </a:p>
          <a:p>
            <a:pPr lvl="1"/>
            <a:r>
              <a:rPr lang="en-US" dirty="0"/>
              <a:t>28 U.S.C. 1343(4) (civil rights jurisdiction)</a:t>
            </a:r>
          </a:p>
          <a:p>
            <a:r>
              <a:rPr lang="en-US" dirty="0"/>
              <a:t>ICRA issues addressed by the federal courts</a:t>
            </a:r>
          </a:p>
          <a:p>
            <a:pPr lvl="1"/>
            <a:r>
              <a:rPr lang="en-US" dirty="0"/>
              <a:t>Elections</a:t>
            </a:r>
          </a:p>
          <a:p>
            <a:pPr lvl="1"/>
            <a:r>
              <a:rPr lang="en-US" dirty="0"/>
              <a:t>Enrollment</a:t>
            </a:r>
          </a:p>
          <a:p>
            <a:pPr lvl="1"/>
            <a:r>
              <a:rPr lang="en-US" dirty="0"/>
              <a:t>Voting rights</a:t>
            </a:r>
          </a:p>
          <a:p>
            <a:pPr lvl="1"/>
            <a:r>
              <a:rPr lang="en-US" dirty="0"/>
              <a:t>Apportionment</a:t>
            </a:r>
          </a:p>
          <a:p>
            <a:pPr lvl="1"/>
            <a:r>
              <a:rPr lang="en-US" dirty="0"/>
              <a:t>Criminal right</a:t>
            </a:r>
          </a:p>
        </p:txBody>
      </p:sp>
      <p:sp>
        <p:nvSpPr>
          <p:cNvPr id="4" name="Footer Placeholder 3">
            <a:extLst>
              <a:ext uri="{FF2B5EF4-FFF2-40B4-BE49-F238E27FC236}">
                <a16:creationId xmlns:a16="http://schemas.microsoft.com/office/drawing/2014/main" id="{4701C9F7-3E68-42C5-9CFB-4599E703FFCD}"/>
              </a:ext>
            </a:extLst>
          </p:cNvPr>
          <p:cNvSpPr>
            <a:spLocks noGrp="1"/>
          </p:cNvSpPr>
          <p:nvPr>
            <p:ph type="ftr" sz="quarter" idx="11"/>
          </p:nvPr>
        </p:nvSpPr>
        <p:spPr/>
        <p:txBody>
          <a:bodyPr/>
          <a:lstStyle/>
          <a:p>
            <a:r>
              <a:rPr lang="en-US"/>
              <a:t>National American Indian Court Judges Association</a:t>
            </a:r>
            <a:endParaRPr lang="en-US" dirty="0"/>
          </a:p>
        </p:txBody>
      </p:sp>
      <p:sp>
        <p:nvSpPr>
          <p:cNvPr id="5" name="Slide Number Placeholder 4">
            <a:extLst>
              <a:ext uri="{FF2B5EF4-FFF2-40B4-BE49-F238E27FC236}">
                <a16:creationId xmlns:a16="http://schemas.microsoft.com/office/drawing/2014/main" id="{B9CED170-6617-403A-ADF4-FAF33968D6BB}"/>
              </a:ext>
            </a:extLst>
          </p:cNvPr>
          <p:cNvSpPr>
            <a:spLocks noGrp="1"/>
          </p:cNvSpPr>
          <p:nvPr>
            <p:ph type="sldNum" sz="quarter" idx="12"/>
          </p:nvPr>
        </p:nvSpPr>
        <p:spPr/>
        <p:txBody>
          <a:bodyPr/>
          <a:lstStyle/>
          <a:p>
            <a:fld id="{893D9A4F-CA05-B345-8037-7D417B3FC18A}" type="slidenum">
              <a:rPr lang="en-US" smtClean="0"/>
              <a:t>9</a:t>
            </a:fld>
            <a:endParaRPr lang="en-US"/>
          </a:p>
        </p:txBody>
      </p:sp>
    </p:spTree>
    <p:extLst>
      <p:ext uri="{BB962C8B-B14F-4D97-AF65-F5344CB8AC3E}">
        <p14:creationId xmlns:p14="http://schemas.microsoft.com/office/powerpoint/2010/main" val="16199645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TotalTime>
  <Words>2441</Words>
  <Application>Microsoft Office PowerPoint</Application>
  <PresentationFormat>Widescreen</PresentationFormat>
  <Paragraphs>249</Paragraphs>
  <Slides>24</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The Indian Civil Rights Act for Tribal Criminal Defenders and Civil Legal Aid Advocates</vt:lpstr>
      <vt:lpstr>Tribal Civil and Criminal Legal Assistance (TCCLA) </vt:lpstr>
      <vt:lpstr>Inapplicability of the U.S. Constitution to Tribal Governments</vt:lpstr>
      <vt:lpstr>Tribal Sovereignty is Inherently Tribal</vt:lpstr>
      <vt:lpstr>The Indian Civil Rights Act (ICRA) of 1968</vt:lpstr>
      <vt:lpstr>ICRA Coverage</vt:lpstr>
      <vt:lpstr>ICRA Coverage continued…</vt:lpstr>
      <vt:lpstr>Differences Between ICRA and Constitution</vt:lpstr>
      <vt:lpstr>Immediate Post-ICRA Litigation</vt:lpstr>
      <vt:lpstr>Santa Clara Pueblo v. Martinez, 436 U.S. 49 (1978)</vt:lpstr>
      <vt:lpstr>Purpose of ICRA (according to United States Supreme Court)</vt:lpstr>
      <vt:lpstr>ICRA Today</vt:lpstr>
      <vt:lpstr>ICRA Habeas Corpus Standards</vt:lpstr>
      <vt:lpstr>Right to Counsel</vt:lpstr>
      <vt:lpstr>Right to Counsel</vt:lpstr>
      <vt:lpstr>Indian Status</vt:lpstr>
      <vt:lpstr>Indian Status</vt:lpstr>
      <vt:lpstr>Indian Status</vt:lpstr>
      <vt:lpstr>Due Process Habeas</vt:lpstr>
      <vt:lpstr>Child Custody</vt:lpstr>
      <vt:lpstr>Banishment</vt:lpstr>
      <vt:lpstr>Search and Seizure</vt:lpstr>
      <vt:lpstr>QUESTIONS &amp; ANSWERS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Indian Civil Rights Act for Tribal Criminal Defenders and Civil Legal Aid Advocates</dc:title>
  <dc:creator>Elton  Naswood</dc:creator>
  <cp:lastModifiedBy>Ron Whitener</cp:lastModifiedBy>
  <cp:revision>14</cp:revision>
  <dcterms:created xsi:type="dcterms:W3CDTF">2020-01-10T21:37:48Z</dcterms:created>
  <dcterms:modified xsi:type="dcterms:W3CDTF">2022-02-09T18:37:11Z</dcterms:modified>
</cp:coreProperties>
</file>