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7" r:id="rId10"/>
    <p:sldId id="26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00"/>
    <p:restoredTop sz="95833"/>
  </p:normalViewPr>
  <p:slideViewPr>
    <p:cSldViewPr snapToGrid="0" snapToObjects="1">
      <p:cViewPr varScale="1">
        <p:scale>
          <a:sx n="104" d="100"/>
          <a:sy n="104" d="100"/>
        </p:scale>
        <p:origin x="12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C2B8A-B9C9-419D-963F-E4C0D4748E4C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CB175-5116-42FD-AB0D-A07FD643A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95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Panel courts are a traditional form of justice where a person who violates the rules of a community must face a panel of elders/leaders to discuss what they must do to be accountable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CB175-5116-42FD-AB0D-A07FD643A4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73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icja.org/" TargetMode="External"/><Relationship Id="rId2" Type="http://schemas.openxmlformats.org/officeDocument/2006/relationships/hyperlink" Target="mailto:info@naicja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B8B9B-2842-3F4A-B500-4730978346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Panel 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C2292-DAF7-6944-9784-07D07E15D7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National American Indian Court Judges Association</a:t>
            </a:r>
          </a:p>
          <a:p>
            <a:r>
              <a:rPr lang="en-US" dirty="0"/>
              <a:t>Tribal Court Legal Advocacy Series</a:t>
            </a:r>
          </a:p>
          <a:p>
            <a:r>
              <a:rPr lang="en-US" dirty="0"/>
              <a:t>Hon. Ron J. Whitener</a:t>
            </a:r>
          </a:p>
        </p:txBody>
      </p:sp>
    </p:spTree>
    <p:extLst>
      <p:ext uri="{BB962C8B-B14F-4D97-AF65-F5344CB8AC3E}">
        <p14:creationId xmlns:p14="http://schemas.microsoft.com/office/powerpoint/2010/main" val="265435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ED50-6E3B-AF4C-A5B1-62828A00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CE4BA-8DBF-F142-ADA0-B85B07350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7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ED50-6E3B-AF4C-A5B1-62828A00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CE4BA-8DBF-F142-ADA0-B85B07350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any questions, please email </a:t>
            </a:r>
            <a:r>
              <a:rPr lang="en-US" dirty="0">
                <a:hlinkClick r:id="rId2"/>
              </a:rPr>
              <a:t>info@naicja.org</a:t>
            </a:r>
            <a:endParaRPr lang="en-US" dirty="0"/>
          </a:p>
          <a:p>
            <a:r>
              <a:rPr lang="en-US" dirty="0"/>
              <a:t>To access this webinar and other information in the series, please visit </a:t>
            </a:r>
            <a:r>
              <a:rPr lang="en-US" dirty="0">
                <a:hlinkClick r:id="rId3"/>
              </a:rPr>
              <a:t>www.naicja.org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4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4DBC-D9A4-7C40-B733-9E55BE664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Panel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167-1FBD-354A-93F9-CD5794CC1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traditional form of justice </a:t>
            </a:r>
          </a:p>
          <a:p>
            <a:r>
              <a:rPr lang="en-US" dirty="0"/>
              <a:t>Often unwritten customary and traditional law</a:t>
            </a:r>
          </a:p>
          <a:p>
            <a:r>
              <a:rPr lang="en-US" dirty="0"/>
              <a:t>Becoming more common as a mainstream tribal justice model</a:t>
            </a:r>
          </a:p>
          <a:p>
            <a:r>
              <a:rPr lang="en-US" dirty="0"/>
              <a:t>More often used in tribal courts that are hearing very internal matters with volunteer judges</a:t>
            </a:r>
          </a:p>
        </p:txBody>
      </p:sp>
    </p:spTree>
    <p:extLst>
      <p:ext uri="{BB962C8B-B14F-4D97-AF65-F5344CB8AC3E}">
        <p14:creationId xmlns:p14="http://schemas.microsoft.com/office/powerpoint/2010/main" val="3742927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0893-F9B2-5745-A1A2-6CDF45B9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and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DF05F-1754-3E4C-BBD6-F5643CF74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588378"/>
          </a:xfrm>
        </p:spPr>
        <p:txBody>
          <a:bodyPr/>
          <a:lstStyle/>
          <a:p>
            <a:r>
              <a:rPr lang="en-US" dirty="0"/>
              <a:t>Informal</a:t>
            </a:r>
          </a:p>
          <a:p>
            <a:pPr lvl="1"/>
            <a:r>
              <a:rPr lang="en-US" dirty="0"/>
              <a:t>Tribal Courts vs. community peacemaking</a:t>
            </a:r>
          </a:p>
          <a:p>
            <a:pPr lvl="1"/>
            <a:r>
              <a:rPr lang="en-US" dirty="0"/>
              <a:t>Not an adversarial model (two sides arguing and judges sitting as referees and ultimate decision makers)</a:t>
            </a:r>
          </a:p>
          <a:p>
            <a:pPr lvl="1"/>
            <a:r>
              <a:rPr lang="en-US" dirty="0"/>
              <a:t>Tries to reach consensus on accountability but panel judges will ultimately decide on responses to offenses</a:t>
            </a:r>
          </a:p>
          <a:p>
            <a:pPr lvl="1"/>
            <a:endParaRPr lang="en-US" dirty="0"/>
          </a:p>
          <a:p>
            <a:r>
              <a:rPr lang="en-US" dirty="0"/>
              <a:t>Formal</a:t>
            </a:r>
          </a:p>
          <a:p>
            <a:pPr lvl="1"/>
            <a:r>
              <a:rPr lang="en-US" dirty="0"/>
              <a:t>Part of, or is the main justice model under tribal written law</a:t>
            </a:r>
          </a:p>
          <a:p>
            <a:pPr lvl="1"/>
            <a:r>
              <a:rPr lang="en-US" dirty="0"/>
              <a:t>Judges will sit in panels, usually with a presiding judge to be the main facilitator of the court hearings</a:t>
            </a:r>
          </a:p>
          <a:p>
            <a:pPr lvl="1"/>
            <a:r>
              <a:rPr lang="en-US" dirty="0"/>
              <a:t>Will issue orders like a single judge model, but allows judges to try to agree among themselves on responses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180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CC0F-C6DD-5A42-9F50-09946E185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Panels?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582A6-6974-B94C-8187-87F2E8810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more than one viewpoint to sit as judges on cases involving the community</a:t>
            </a:r>
          </a:p>
          <a:p>
            <a:r>
              <a:rPr lang="en-US" dirty="0"/>
              <a:t>Doesn’t allow the parties to focus on a single judge when they don’t like the outcome of the case</a:t>
            </a:r>
          </a:p>
          <a:p>
            <a:r>
              <a:rPr lang="en-US" dirty="0"/>
              <a:t>Allows a court to have complementary temperaments sitting on cases</a:t>
            </a:r>
          </a:p>
          <a:p>
            <a:r>
              <a:rPr lang="en-US" dirty="0"/>
              <a:t>Is more like what we know about very traditional forms of justice in indigenous communities</a:t>
            </a:r>
          </a:p>
          <a:p>
            <a:r>
              <a:rPr lang="en-US" dirty="0"/>
              <a:t>Allows pairing of law trained and more traditional judges to hear cases</a:t>
            </a:r>
          </a:p>
        </p:txBody>
      </p:sp>
    </p:spTree>
    <p:extLst>
      <p:ext uri="{BB962C8B-B14F-4D97-AF65-F5344CB8AC3E}">
        <p14:creationId xmlns:p14="http://schemas.microsoft.com/office/powerpoint/2010/main" val="3049365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DA529-6BEA-F742-85C3-61AC95C7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to begin Panel Justice in your tribal court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F57B2-3BC2-234B-8774-D3108AC6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goal?</a:t>
            </a:r>
          </a:p>
          <a:p>
            <a:pPr lvl="1"/>
            <a:r>
              <a:rPr lang="en-US" dirty="0"/>
              <a:t>To use a more traditional approach in certain cases?</a:t>
            </a:r>
          </a:p>
          <a:p>
            <a:pPr lvl="1"/>
            <a:r>
              <a:rPr lang="en-US" dirty="0"/>
              <a:t>To make it clear that decisions are not by a single person?</a:t>
            </a:r>
          </a:p>
          <a:p>
            <a:pPr lvl="1"/>
            <a:r>
              <a:rPr lang="en-US" dirty="0"/>
              <a:t>To be the main justice system model?</a:t>
            </a:r>
          </a:p>
          <a:p>
            <a:pPr lvl="1"/>
            <a:r>
              <a:rPr lang="en-US" dirty="0"/>
              <a:t>To be a voluntary diversion out of the western adversarial system?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88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42B3-A7AB-B140-8A99-E6CC0F5A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to begin Elders Panel in your tribal court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55D0E-9E94-EB4A-9556-19BC5CBC5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Informal steps</a:t>
            </a:r>
          </a:p>
          <a:p>
            <a:pPr lvl="2"/>
            <a:r>
              <a:rPr lang="en-US" dirty="0"/>
              <a:t>Talk to your elders, tribal council, judges, etc. Is there buy in for a change?</a:t>
            </a:r>
          </a:p>
          <a:p>
            <a:pPr lvl="2"/>
            <a:r>
              <a:rPr lang="en-US" dirty="0"/>
              <a:t>Discuss if you want non-law trained judges, all law trained judges, or a mix</a:t>
            </a:r>
          </a:p>
          <a:p>
            <a:pPr lvl="2"/>
            <a:r>
              <a:rPr lang="en-US" dirty="0"/>
              <a:t>Are there existing tools in a healing to wellness court, probation department, cultural department, etc. ?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Formal steps</a:t>
            </a:r>
          </a:p>
          <a:p>
            <a:pPr lvl="2"/>
            <a:r>
              <a:rPr lang="en-US" dirty="0"/>
              <a:t>Funding</a:t>
            </a:r>
          </a:p>
          <a:p>
            <a:pPr lvl="2"/>
            <a:r>
              <a:rPr lang="en-US" dirty="0"/>
              <a:t>Staff and time management</a:t>
            </a:r>
          </a:p>
          <a:p>
            <a:pPr lvl="2"/>
            <a:r>
              <a:rPr lang="en-US" dirty="0"/>
              <a:t>Implementation</a:t>
            </a:r>
          </a:p>
          <a:p>
            <a:pPr lvl="2"/>
            <a:r>
              <a:rPr lang="en-US" dirty="0"/>
              <a:t>Assess if code changes are required, or if a diversion agreement works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220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29E5-3006-F840-BE26-8CEE08C5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and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26542-328B-FA4C-BF21-08C47499A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cases will they hear?</a:t>
            </a:r>
          </a:p>
          <a:p>
            <a:pPr lvl="1"/>
            <a:r>
              <a:rPr lang="en-US" dirty="0"/>
              <a:t>Divorce</a:t>
            </a:r>
          </a:p>
          <a:p>
            <a:pPr lvl="1"/>
            <a:r>
              <a:rPr lang="en-US" dirty="0"/>
              <a:t>Child custody</a:t>
            </a:r>
          </a:p>
          <a:p>
            <a:pPr lvl="1"/>
            <a:r>
              <a:rPr lang="en-US" dirty="0"/>
              <a:t>Small claims</a:t>
            </a:r>
          </a:p>
          <a:p>
            <a:pPr lvl="1"/>
            <a:r>
              <a:rPr lang="en-US" dirty="0"/>
              <a:t>Non-DV protective orders</a:t>
            </a:r>
          </a:p>
          <a:p>
            <a:pPr lvl="1"/>
            <a:endParaRPr lang="en-US" dirty="0"/>
          </a:p>
          <a:p>
            <a:r>
              <a:rPr lang="en-US" dirty="0"/>
              <a:t>Only very low risk cases?</a:t>
            </a:r>
          </a:p>
          <a:p>
            <a:pPr lvl="1"/>
            <a:r>
              <a:rPr lang="en-US" dirty="0"/>
              <a:t>Will there be a bailiff available?</a:t>
            </a:r>
          </a:p>
          <a:p>
            <a:pPr lvl="1"/>
            <a:r>
              <a:rPr lang="en-US" dirty="0"/>
              <a:t>Can someone with less apparent authority suffice? Probation officer?</a:t>
            </a:r>
          </a:p>
        </p:txBody>
      </p:sp>
    </p:spTree>
    <p:extLst>
      <p:ext uri="{BB962C8B-B14F-4D97-AF65-F5344CB8AC3E}">
        <p14:creationId xmlns:p14="http://schemas.microsoft.com/office/powerpoint/2010/main" val="267674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7738-7007-4F5D-9713-F82B351AE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402D0-9131-4BCD-9266-03624298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Qagan Tayagungin</a:t>
            </a:r>
          </a:p>
          <a:p>
            <a:pPr lvl="1"/>
            <a:r>
              <a:rPr lang="en-US" dirty="0"/>
              <a:t>Primary form of justice system</a:t>
            </a:r>
          </a:p>
          <a:p>
            <a:pPr lvl="1"/>
            <a:r>
              <a:rPr lang="en-US" dirty="0"/>
              <a:t>Up to 3 judges can hear a case, but can proceed with 1</a:t>
            </a:r>
          </a:p>
          <a:p>
            <a:pPr lvl="1"/>
            <a:r>
              <a:rPr lang="en-US" dirty="0"/>
              <a:t>Decisions by consensus, if possible, majority if not consensus, and by Presiding Judge if no majority</a:t>
            </a:r>
          </a:p>
          <a:p>
            <a:pPr lvl="1"/>
            <a:r>
              <a:rPr lang="en-US" dirty="0"/>
              <a:t>Judges may bring in elders, Council members, or other “consultants”</a:t>
            </a:r>
          </a:p>
          <a:p>
            <a:pPr lvl="1"/>
            <a:endParaRPr lang="en-US" dirty="0"/>
          </a:p>
          <a:p>
            <a:r>
              <a:rPr lang="en-US" dirty="0"/>
              <a:t>Native Village of Eyak</a:t>
            </a:r>
          </a:p>
          <a:p>
            <a:pPr lvl="1"/>
            <a:r>
              <a:rPr lang="en-US" dirty="0"/>
              <a:t>10 Judges appointed</a:t>
            </a:r>
          </a:p>
          <a:p>
            <a:pPr lvl="1"/>
            <a:r>
              <a:rPr lang="en-US" dirty="0"/>
              <a:t>3 Judge quorum for deciding whether to hear a case and to sit on hearings</a:t>
            </a:r>
          </a:p>
          <a:p>
            <a:pPr lvl="1"/>
            <a:r>
              <a:rPr lang="en-US" dirty="0"/>
              <a:t>Can refer to larger justice circle to try to reach agreements or to determine appropriate sanctions</a:t>
            </a:r>
          </a:p>
        </p:txBody>
      </p:sp>
    </p:spTree>
    <p:extLst>
      <p:ext uri="{BB962C8B-B14F-4D97-AF65-F5344CB8AC3E}">
        <p14:creationId xmlns:p14="http://schemas.microsoft.com/office/powerpoint/2010/main" val="2049091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7738-7007-4F5D-9713-F82B351AE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402D0-9131-4BCD-9266-03624298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Port Graham</a:t>
            </a:r>
          </a:p>
          <a:p>
            <a:pPr lvl="1"/>
            <a:r>
              <a:rPr lang="en-US" dirty="0"/>
              <a:t>Council members serve as judges</a:t>
            </a:r>
          </a:p>
          <a:p>
            <a:pPr lvl="1"/>
            <a:r>
              <a:rPr lang="en-US" dirty="0"/>
              <a:t>As many judges can sit in hearings as they want</a:t>
            </a:r>
          </a:p>
          <a:p>
            <a:pPr lvl="1"/>
            <a:r>
              <a:rPr lang="en-US" dirty="0"/>
              <a:t>May refer cases to the “Court of Elders” who applies unwritten custom and tradition to their proceedings</a:t>
            </a:r>
          </a:p>
          <a:p>
            <a:pPr lvl="1"/>
            <a:endParaRPr lang="en-US" dirty="0"/>
          </a:p>
          <a:p>
            <a:r>
              <a:rPr lang="en-US" dirty="0"/>
              <a:t>Kenaitze </a:t>
            </a:r>
          </a:p>
          <a:p>
            <a:pPr lvl="1"/>
            <a:r>
              <a:rPr lang="en-US" dirty="0"/>
              <a:t>Requires at least 2 judges, with 1 being an elder</a:t>
            </a:r>
          </a:p>
          <a:p>
            <a:pPr lvl="1"/>
            <a:r>
              <a:rPr lang="en-US" dirty="0"/>
              <a:t>Healing to Wellness Court is for Natives in Kenai City Court, with the tribal court and state court judge sitting together</a:t>
            </a:r>
          </a:p>
          <a:p>
            <a:pPr lvl="1"/>
            <a:r>
              <a:rPr lang="en-US" dirty="0"/>
              <a:t>Can refer issues to the Henu’ Peacemaking Circle as judges deem appropriate</a:t>
            </a:r>
          </a:p>
        </p:txBody>
      </p:sp>
    </p:spTree>
    <p:extLst>
      <p:ext uri="{BB962C8B-B14F-4D97-AF65-F5344CB8AC3E}">
        <p14:creationId xmlns:p14="http://schemas.microsoft.com/office/powerpoint/2010/main" val="225032810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74</TotalTime>
  <Words>665</Words>
  <Application>Microsoft Office PowerPoint</Application>
  <PresentationFormat>Widescreen</PresentationFormat>
  <Paragraphs>81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Rockwell</vt:lpstr>
      <vt:lpstr>Wingdings</vt:lpstr>
      <vt:lpstr>Atlas</vt:lpstr>
      <vt:lpstr>Panel Justice</vt:lpstr>
      <vt:lpstr>History of Panel Justice</vt:lpstr>
      <vt:lpstr>Structure and Process</vt:lpstr>
      <vt:lpstr>Why Panels?</vt:lpstr>
      <vt:lpstr>Steps to begin Panel Justice in your tribal court </vt:lpstr>
      <vt:lpstr>Steps to begin Elders Panel in your tribal court</vt:lpstr>
      <vt:lpstr>Health and Safety</vt:lpstr>
      <vt:lpstr>Examples</vt:lpstr>
      <vt:lpstr>Examples</vt:lpstr>
      <vt:lpstr>Questions?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Elders Panel Justice</dc:title>
  <dc:creator>Mary Rodriguez</dc:creator>
  <cp:lastModifiedBy>Ron Whitener</cp:lastModifiedBy>
  <cp:revision>6</cp:revision>
  <dcterms:created xsi:type="dcterms:W3CDTF">2021-08-17T16:47:19Z</dcterms:created>
  <dcterms:modified xsi:type="dcterms:W3CDTF">2022-02-09T18:39:47Z</dcterms:modified>
</cp:coreProperties>
</file>