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56" r:id="rId2"/>
    <p:sldId id="591" r:id="rId3"/>
    <p:sldId id="599" r:id="rId4"/>
    <p:sldId id="598" r:id="rId5"/>
    <p:sldId id="600" r:id="rId6"/>
    <p:sldId id="601" r:id="rId7"/>
    <p:sldId id="602" r:id="rId8"/>
    <p:sldId id="603" r:id="rId9"/>
    <p:sldId id="604" r:id="rId10"/>
    <p:sldId id="605" r:id="rId11"/>
    <p:sldId id="606" r:id="rId12"/>
    <p:sldId id="607" r:id="rId13"/>
    <p:sldId id="608" r:id="rId14"/>
    <p:sldId id="609" r:id="rId15"/>
    <p:sldId id="610" r:id="rId16"/>
    <p:sldId id="611" r:id="rId17"/>
    <p:sldId id="612" r:id="rId18"/>
    <p:sldId id="613" r:id="rId19"/>
    <p:sldId id="614" r:id="rId20"/>
    <p:sldId id="615" r:id="rId21"/>
    <p:sldId id="616" r:id="rId22"/>
    <p:sldId id="617" r:id="rId23"/>
    <p:sldId id="618" r:id="rId24"/>
    <p:sldId id="619" r:id="rId25"/>
    <p:sldId id="620" r:id="rId26"/>
    <p:sldId id="594" r:id="rId27"/>
    <p:sldId id="593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5283"/>
    <p:restoredTop sz="95833"/>
  </p:normalViewPr>
  <p:slideViewPr>
    <p:cSldViewPr snapToGrid="0" snapToObjects="1">
      <p:cViewPr varScale="1">
        <p:scale>
          <a:sx n="103" d="100"/>
          <a:sy n="103" d="100"/>
        </p:scale>
        <p:origin x="114" y="3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47FFCA-F2CF-634D-90A8-5113BEA45E1B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7D5674-2CC6-2240-98BC-46E9D5976F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381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6A81C6-6F7B-8343-9089-F1EC423D19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C70439-2BFC-6842-8D29-822D683CDCF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6B4224-FA15-B94D-A33E-4EC92F4A0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24C4C-9099-7E43-A045-C771B0146F22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3C5BCA-9279-394C-932A-6D7933267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D652C9-D97D-8D44-9F12-208A81DC8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0F2A-1431-0744-9BDC-642031174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6572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B70B4-71BA-B84C-8CA9-17C20EC3C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0053B5-57AA-A141-8C6C-E7B69AB328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3D38FD-63DB-E743-98E7-CBD96A71A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24C4C-9099-7E43-A045-C771B0146F22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AA2D35-2456-0846-A775-69C32ADEE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ADC971-AE76-F144-8A99-74CB6AEAE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0F2A-1431-0744-9BDC-642031174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390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A2D5B7C-5730-1947-873F-D3986AF780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6657077-BE86-BE48-87D4-67D07671AB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08649A-7896-D44C-8105-CE4CD1951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24C4C-9099-7E43-A045-C771B0146F22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C1D81-1223-EF4B-BD5C-5DADE54C4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902286-87A6-714A-92E5-662093BA25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0F2A-1431-0744-9BDC-642031174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6174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B6D1B9-E36F-E14D-8215-BB1AFF9CE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539685-689E-D247-8CBB-734C57A1E0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025EA4-2FD7-3743-9B67-9BF9D6F154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24C4C-9099-7E43-A045-C771B0146F22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AEB9DA-3E7E-B843-A7DC-D94534F5F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86F0D0-6226-434A-BD89-6A0858462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0F2A-1431-0744-9BDC-642031174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7106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B0B4B-AF9D-AE4C-8141-6B8260C8D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8205F7-8608-2D45-ACD7-B00781235F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238D00-E647-1140-A374-EB1BD7827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24C4C-9099-7E43-A045-C771B0146F22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9E62A6-C318-B841-8D14-06D5BE907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09ADD8-E064-E44C-B646-D04FDC315A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0F2A-1431-0744-9BDC-642031174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410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9A038-E199-0448-83B1-86E90BE49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A2DCD9-4231-D943-9057-9A28F724FA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68D45E-6135-7546-905F-C6C536B666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265BAE9-E2B9-984B-9491-C660CEC4EB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24C4C-9099-7E43-A045-C771B0146F22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692B21-F5AB-5A4B-BE5C-E1457F395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A00857-E7F4-5649-ACA5-8FE3341CC1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0F2A-1431-0744-9BDC-642031174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851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D45BA0-BA90-A748-AF90-E38B1FEC89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DB0CAD-C34D-A34A-8CA9-7F92C8BD91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D758F7-BF53-344B-A0E9-3F35CE359A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6BCD009-C378-8A46-991A-9FEF2117A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480BB89-C568-8545-AA2F-EE508B46F8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FD34560-C37E-AD44-9ED1-5A8B93A492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24C4C-9099-7E43-A045-C771B0146F22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022EC2-455F-DF49-98C3-7ED0552B7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5958FE-4692-1348-9732-F810E1159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0F2A-1431-0744-9BDC-642031174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988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66433-816A-DC42-B295-3C2FCF846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6C9D0BA-FC49-A644-83BB-249562006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24C4C-9099-7E43-A045-C771B0146F22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28A381-66AA-1443-B289-C76F20AB1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0DA5FA-0938-D04E-88AD-6658D8537C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0F2A-1431-0744-9BDC-642031174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245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8F7FFF-9B5B-824F-857C-EA46D0C08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24C4C-9099-7E43-A045-C771B0146F22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BCDAE4-739F-9344-B2C4-ADB702C78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5A2E3-0F15-E84B-8702-092AA4CF7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0F2A-1431-0744-9BDC-642031174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9160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013CA-6C6E-0B49-BD2C-6FB3C56DD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DE355-EDD4-3E48-83DB-1AEC8D755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B626B8-0609-E348-83D4-7DFE334D32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020134-F78B-764E-A720-022C3713E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24C4C-9099-7E43-A045-C771B0146F22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CE3427A-10D9-034B-AA79-623CD0688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4CDE96-BFA1-1448-85A9-ECE306CDA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0F2A-1431-0744-9BDC-642031174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428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D3B65E-E4ED-AB4B-BF25-D7680AA15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AFC5D0-484B-7B48-AA1F-0C379FA9A4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42F20F-741B-2C40-8D65-5A36A22D36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EE743D-8FC5-2549-9252-BB15AA98B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24C4C-9099-7E43-A045-C771B0146F22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5FDB47-D6DF-D64E-8CEA-F07AA11B79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47BCF0-42D2-544E-BE1B-125832AD8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820F2A-1431-0744-9BDC-642031174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470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7F5BB4-DCEF-2C40-A875-820534CBC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51A7B2-B494-B440-8946-5CB5E9ABF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7D92B4-FDD4-A744-9DE5-BEBA08CDB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24C4C-9099-7E43-A045-C771B0146F22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7C5F4A-A68B-9E4C-B86E-C0C7CE58C0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DECDA-1938-0346-A30F-FD29586E0E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820F2A-1431-0744-9BDC-642031174B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652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naicja.org" TargetMode="External"/><Relationship Id="rId2" Type="http://schemas.openxmlformats.org/officeDocument/2006/relationships/hyperlink" Target="http://www.naicja.org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5F8E3-75F0-5842-BCF3-DDCDFDF39E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Tribal Law and Order Act Overview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D4D74F-F67F-234A-9933-5EB47C6E498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National American Indian Court Judges Association</a:t>
            </a:r>
          </a:p>
          <a:p>
            <a:r>
              <a:rPr lang="en-US" dirty="0"/>
              <a:t>Tribal Legal Advocacy Training Series</a:t>
            </a:r>
          </a:p>
          <a:p>
            <a:endParaRPr lang="en-US" dirty="0"/>
          </a:p>
          <a:p>
            <a:r>
              <a:rPr lang="en-US" dirty="0"/>
              <a:t>Hon. Ron J. Whitener</a:t>
            </a:r>
          </a:p>
        </p:txBody>
      </p:sp>
    </p:spTree>
    <p:extLst>
      <p:ext uri="{BB962C8B-B14F-4D97-AF65-F5344CB8AC3E}">
        <p14:creationId xmlns:p14="http://schemas.microsoft.com/office/powerpoint/2010/main" val="27953726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4A7A25-C2F7-4D46-93AB-22F99F582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Empowering Tribal Law Enforcement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A8D337-B9DC-47F2-B193-2304CBA97B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Expanded resources and training to tribal law enforcement</a:t>
            </a:r>
          </a:p>
          <a:p>
            <a:pPr lvl="1"/>
            <a:r>
              <a:rPr lang="en-US" dirty="0"/>
              <a:t>Allows BIA and tribal officers to attend tribal and state police academies</a:t>
            </a:r>
          </a:p>
          <a:p>
            <a:pPr lvl="1"/>
            <a:r>
              <a:rPr lang="en-US" dirty="0"/>
              <a:t>Speeds up BIA tribal officer background checks</a:t>
            </a:r>
          </a:p>
          <a:p>
            <a:pPr lvl="1"/>
            <a:r>
              <a:rPr lang="en-US" dirty="0"/>
              <a:t>Allowed tribal law enforcement access to the NCIC database</a:t>
            </a:r>
          </a:p>
          <a:p>
            <a:pPr lvl="1"/>
            <a:endParaRPr lang="en-US" dirty="0"/>
          </a:p>
          <a:p>
            <a:r>
              <a:rPr lang="en-US" dirty="0"/>
              <a:t>Increases tribal law enforcement authority</a:t>
            </a:r>
          </a:p>
          <a:p>
            <a:pPr lvl="1"/>
            <a:r>
              <a:rPr lang="en-US" dirty="0"/>
              <a:t>Amended the Controlled Substances Act to authorize tribal officers to arrest without warrant for any federal offense committed in their presence</a:t>
            </a:r>
          </a:p>
          <a:p>
            <a:pPr lvl="1"/>
            <a:r>
              <a:rPr lang="en-US" dirty="0"/>
              <a:t>Allows arrests without warrant for any felony</a:t>
            </a:r>
          </a:p>
          <a:p>
            <a:r>
              <a:rPr lang="en-US" dirty="0"/>
              <a:t>Created Indian Law Enforcement Foundation</a:t>
            </a:r>
          </a:p>
        </p:txBody>
      </p:sp>
    </p:spTree>
    <p:extLst>
      <p:ext uri="{BB962C8B-B14F-4D97-AF65-F5344CB8AC3E}">
        <p14:creationId xmlns:p14="http://schemas.microsoft.com/office/powerpoint/2010/main" val="2839788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5EB3A-8757-471D-9248-880DF9A10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Enhanced Sentencing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3F62A6-D1E9-494C-9714-BD5A7A709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Amended the Indian Civil Rights Act</a:t>
            </a:r>
          </a:p>
          <a:p>
            <a:pPr lvl="1"/>
            <a:r>
              <a:rPr lang="en-US" dirty="0"/>
              <a:t>Prior to TLOA, tribes were limited to 1 year in jail and/or a $5,000 fine per offense</a:t>
            </a:r>
          </a:p>
          <a:p>
            <a:pPr lvl="1"/>
            <a:r>
              <a:rPr lang="en-US" dirty="0"/>
              <a:t>Making sentences consecutive for more than 1 year total was being limited by federal courts</a:t>
            </a:r>
          </a:p>
          <a:p>
            <a:pPr lvl="1"/>
            <a:r>
              <a:rPr lang="en-US" dirty="0"/>
              <a:t>TLOA’s amendment to ICRA allowed 3 years jail/$15,000 fine per charge, and allowed “stacking” up to 9 years</a:t>
            </a:r>
          </a:p>
          <a:p>
            <a:pPr lvl="1"/>
            <a:r>
              <a:rPr lang="en-US" dirty="0"/>
              <a:t>Requires tribes to have increased defendant safeguards to exercise enhanced sentencing</a:t>
            </a:r>
          </a:p>
        </p:txBody>
      </p:sp>
    </p:spTree>
    <p:extLst>
      <p:ext uri="{BB962C8B-B14F-4D97-AF65-F5344CB8AC3E}">
        <p14:creationId xmlns:p14="http://schemas.microsoft.com/office/powerpoint/2010/main" val="29005200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7D510-C97D-4817-A126-13B231113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Due Process Safeguards for Enhanced Sentencing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0BDF96-BB5D-4605-85D2-BCC0FFFAD7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fontScale="92500"/>
          </a:bodyPr>
          <a:lstStyle/>
          <a:p>
            <a:r>
              <a:rPr lang="en-US" dirty="0"/>
              <a:t>Effective assistance of counsel at tribe’s expense if defendant is indigent</a:t>
            </a:r>
          </a:p>
          <a:p>
            <a:r>
              <a:rPr lang="en-US" dirty="0"/>
              <a:t>Defense counsel must be licensed in a jurisdiction w/ licensing standards, ensure competency and has rules of professional responsibility</a:t>
            </a:r>
          </a:p>
          <a:p>
            <a:pPr lvl="1"/>
            <a:r>
              <a:rPr lang="en-US" dirty="0"/>
              <a:t>No tribe has a licensing system that conforms to this requirement</a:t>
            </a:r>
          </a:p>
          <a:p>
            <a:pPr lvl="1"/>
            <a:r>
              <a:rPr lang="en-US" dirty="0"/>
              <a:t>In effect, requires appointed defense counsel to be member of a state bar association</a:t>
            </a:r>
          </a:p>
          <a:p>
            <a:r>
              <a:rPr lang="en-US" dirty="0"/>
              <a:t>All criminal laws, rules of evidence and procedure must be publicly available</a:t>
            </a:r>
          </a:p>
          <a:p>
            <a:pPr lvl="1"/>
            <a:r>
              <a:rPr lang="en-US" dirty="0"/>
              <a:t>Some tribes still don’t make their tribal statutes public</a:t>
            </a:r>
          </a:p>
          <a:p>
            <a:pPr lvl="1"/>
            <a:r>
              <a:rPr lang="en-US" dirty="0"/>
              <a:t>Some tribal appellate courts have disallowed systems where the statutes must be requested prior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0979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7D510-C97D-4817-A126-13B231113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Due Process Safeguards for Enhanced Sentencing, cont.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0BDF96-BB5D-4605-85D2-BCC0FFFAD7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r>
              <a:rPr lang="en-US" dirty="0"/>
              <a:t>Presiding judge must have “sufficient law training for a criminal proceedings” </a:t>
            </a:r>
          </a:p>
          <a:p>
            <a:pPr lvl="1"/>
            <a:r>
              <a:rPr lang="en-US" dirty="0"/>
              <a:t>Standard for “sufficient law training” is unclear</a:t>
            </a:r>
          </a:p>
          <a:p>
            <a:pPr lvl="1"/>
            <a:r>
              <a:rPr lang="en-US" dirty="0"/>
              <a:t>Likely a standard that can be argued in appeals and court deciding on a case-by-case basis</a:t>
            </a:r>
          </a:p>
          <a:p>
            <a:pPr lvl="1"/>
            <a:r>
              <a:rPr lang="en-US" dirty="0"/>
              <a:t>Should err on the side of having judges that have practiced criminal law or have had training, or have presided over a significant number on non-enhanced criminal cases</a:t>
            </a:r>
          </a:p>
          <a:p>
            <a:r>
              <a:rPr lang="en-US" dirty="0"/>
              <a:t>Presiding judge must be “licensed to practice law by any jurisdiction in the United States”</a:t>
            </a:r>
          </a:p>
          <a:p>
            <a:pPr lvl="1"/>
            <a:r>
              <a:rPr lang="en-US" dirty="0"/>
              <a:t>A stricter standard than for judges in the state system </a:t>
            </a:r>
          </a:p>
          <a:p>
            <a:pPr lvl="1"/>
            <a:r>
              <a:rPr lang="en-US" dirty="0"/>
              <a:t>Should be a member of a bar association; either active or in judicial status</a:t>
            </a:r>
          </a:p>
        </p:txBody>
      </p:sp>
    </p:spTree>
    <p:extLst>
      <p:ext uri="{BB962C8B-B14F-4D97-AF65-F5344CB8AC3E}">
        <p14:creationId xmlns:p14="http://schemas.microsoft.com/office/powerpoint/2010/main" val="6775801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A16C7-72CF-4EC1-9BED-5CB172BBA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3555" y="1701866"/>
            <a:ext cx="10515600" cy="1325563"/>
          </a:xfrm>
        </p:spPr>
        <p:txBody>
          <a:bodyPr>
            <a:normAutofit/>
          </a:bodyPr>
          <a:lstStyle/>
          <a:p>
            <a:r>
              <a:rPr lang="en-US" dirty="0"/>
              <a:t>Goal: Combating specific crimes of domestic violence and sex assault</a:t>
            </a:r>
          </a:p>
        </p:txBody>
      </p:sp>
    </p:spTree>
    <p:extLst>
      <p:ext uri="{BB962C8B-B14F-4D97-AF65-F5344CB8AC3E}">
        <p14:creationId xmlns:p14="http://schemas.microsoft.com/office/powerpoint/2010/main" val="21573683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174974-D597-447D-8973-0E8B1412E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Training on Domestic and Sexual Violence Crimes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E1E40F-43BC-4013-8EA9-72850AEB99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Requires Office of Justice Services (BIA) to train on:</a:t>
            </a:r>
          </a:p>
          <a:p>
            <a:pPr lvl="1"/>
            <a:r>
              <a:rPr lang="en-US" dirty="0"/>
              <a:t>Interviewing victims</a:t>
            </a:r>
          </a:p>
          <a:p>
            <a:pPr lvl="1"/>
            <a:r>
              <a:rPr lang="en-US" dirty="0"/>
              <a:t>Preserving evidence</a:t>
            </a:r>
          </a:p>
          <a:p>
            <a:pPr lvl="1"/>
            <a:r>
              <a:rPr lang="en-US" dirty="0"/>
              <a:t>Presenting evidence to tribal and federal prosecutors</a:t>
            </a:r>
          </a:p>
        </p:txBody>
      </p:sp>
    </p:spTree>
    <p:extLst>
      <p:ext uri="{BB962C8B-B14F-4D97-AF65-F5344CB8AC3E}">
        <p14:creationId xmlns:p14="http://schemas.microsoft.com/office/powerpoint/2010/main" val="23047262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72FDF4-F375-4535-B283-BB7D77724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Standardization of Sexual Assault Policies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E33EB-BE26-456D-81D1-B8FA79ADE9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Requires Indian Health Service to develop standardized sexual assault policies and protocols</a:t>
            </a:r>
          </a:p>
          <a:p>
            <a:r>
              <a:rPr lang="en-US" dirty="0"/>
              <a:t>Comptroller General required to conduct a study of tribal health services facilities’ ability to:</a:t>
            </a:r>
          </a:p>
          <a:p>
            <a:pPr lvl="1"/>
            <a:r>
              <a:rPr lang="en-US" dirty="0"/>
              <a:t>Collect, maintain, and secure evidence of sexual assaults and DV incidents required for criminal prosecution</a:t>
            </a:r>
          </a:p>
          <a:p>
            <a:pPr lvl="1"/>
            <a:r>
              <a:rPr lang="en-US" dirty="0"/>
              <a:t>Must make a report to Congress with results of study and recommendations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56446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1F6EA-F8BB-4D9F-BB5C-05A05F71E2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Requirement to Honor Subpoenas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24E938-7F8D-4A95-920B-F2554136B0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Prior to TLOA, federal employees did not have to honor tribal court subpoenas to testify in sexual assault trials</a:t>
            </a:r>
          </a:p>
          <a:p>
            <a:r>
              <a:rPr lang="en-US" dirty="0"/>
              <a:t>TLOA does not require their testimony</a:t>
            </a:r>
          </a:p>
          <a:p>
            <a:pPr lvl="1"/>
            <a:r>
              <a:rPr lang="en-US" dirty="0"/>
              <a:t>Requests shall not be denied unless it violates the Department’s policy of impartiality</a:t>
            </a:r>
          </a:p>
          <a:p>
            <a:pPr lvl="1"/>
            <a:r>
              <a:rPr lang="en-US" dirty="0"/>
              <a:t>Requests are automatically approved if request is not acted upon within 30 days</a:t>
            </a:r>
          </a:p>
        </p:txBody>
      </p:sp>
    </p:spTree>
    <p:extLst>
      <p:ext uri="{BB962C8B-B14F-4D97-AF65-F5344CB8AC3E}">
        <p14:creationId xmlns:p14="http://schemas.microsoft.com/office/powerpoint/2010/main" val="21283912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78EA34-0462-4FC3-BA44-E3B3AC0F0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2176" y="1690688"/>
            <a:ext cx="10515600" cy="1325563"/>
          </a:xfrm>
        </p:spPr>
        <p:txBody>
          <a:bodyPr/>
          <a:lstStyle/>
          <a:p>
            <a:r>
              <a:rPr lang="en-US" dirty="0"/>
              <a:t>Goal: Indian Law and Order Commission Report</a:t>
            </a:r>
          </a:p>
        </p:txBody>
      </p:sp>
    </p:spTree>
    <p:extLst>
      <p:ext uri="{BB962C8B-B14F-4D97-AF65-F5344CB8AC3E}">
        <p14:creationId xmlns:p14="http://schemas.microsoft.com/office/powerpoint/2010/main" val="34945200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520DD-4D2A-4C33-AF91-B35F15780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Created the ILOC and Tasked 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AE294D-654F-47E9-8884-2DB700E2CC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Research the jurisdiction over crimes committed in Indian Country and the impact on investigation and prosecution</a:t>
            </a:r>
          </a:p>
          <a:p>
            <a:r>
              <a:rPr lang="en-US" dirty="0"/>
              <a:t>Research tribal jail and federal prison systems ability to reduce crime and rehabilitate offenders</a:t>
            </a:r>
          </a:p>
          <a:p>
            <a:r>
              <a:rPr lang="en-US" dirty="0"/>
              <a:t>Effect of tribal and federal juvenile justice systems and related programs’ ability to reduce juvenile crime and rehabilitate youth</a:t>
            </a:r>
          </a:p>
          <a:p>
            <a:r>
              <a:rPr lang="en-US" dirty="0"/>
              <a:t>Impact of the Indian Civil Rights Act limits on tribal authority and fairness and effectiveness of tribal justice systems</a:t>
            </a:r>
          </a:p>
          <a:p>
            <a:r>
              <a:rPr lang="en-US" dirty="0"/>
              <a:t>Study of other subjections the ILOC deemed relevant</a:t>
            </a:r>
          </a:p>
        </p:txBody>
      </p:sp>
    </p:spTree>
    <p:extLst>
      <p:ext uri="{BB962C8B-B14F-4D97-AF65-F5344CB8AC3E}">
        <p14:creationId xmlns:p14="http://schemas.microsoft.com/office/powerpoint/2010/main" val="25218748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AF8FD-5BA0-4893-BAEE-1257E84F5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Tribal Law and Order Act of 2010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4D4BD0-115E-466D-B71C-308E73D6AA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 Passed in 2010 – Pub. L. No. 111-211, 124 Stat. 2258</a:t>
            </a:r>
          </a:p>
          <a:p>
            <a:endParaRPr lang="en-US" dirty="0"/>
          </a:p>
          <a:p>
            <a:r>
              <a:rPr lang="en-US" dirty="0"/>
              <a:t> Goals</a:t>
            </a:r>
          </a:p>
          <a:p>
            <a:pPr lvl="1"/>
            <a:r>
              <a:rPr lang="en-US" dirty="0"/>
              <a:t>Increase and improve coordination between federal and tribal jurisdictions</a:t>
            </a:r>
          </a:p>
          <a:p>
            <a:pPr lvl="1"/>
            <a:r>
              <a:rPr lang="en-US" dirty="0"/>
              <a:t>Support tribal self-governance and jurisdiction</a:t>
            </a:r>
          </a:p>
          <a:p>
            <a:pPr lvl="1"/>
            <a:r>
              <a:rPr lang="en-US" dirty="0"/>
              <a:t>Reduce prevalence of violent crime in Indian Country</a:t>
            </a:r>
          </a:p>
          <a:p>
            <a:pPr lvl="1"/>
            <a:r>
              <a:rPr lang="en-US" dirty="0"/>
              <a:t>Combat specific crimes of domestic violence, sex assault and drug trafficking</a:t>
            </a:r>
          </a:p>
          <a:p>
            <a:pPr lvl="1"/>
            <a:r>
              <a:rPr lang="en-US" dirty="0"/>
              <a:t>Reduce rates of substance abuse in Indian Country</a:t>
            </a:r>
          </a:p>
          <a:p>
            <a:pPr lvl="1"/>
            <a:r>
              <a:rPr lang="en-US" dirty="0"/>
              <a:t>Support collection and sharing of crime data among jurisdictions</a:t>
            </a:r>
          </a:p>
        </p:txBody>
      </p:sp>
    </p:spTree>
    <p:extLst>
      <p:ext uri="{BB962C8B-B14F-4D97-AF65-F5344CB8AC3E}">
        <p14:creationId xmlns:p14="http://schemas.microsoft.com/office/powerpoint/2010/main" val="36756150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F738A-80CE-4BBA-9EF8-69528D330A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“A Roadmap for Making Native America Safer”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D69EC3-98CC-481F-BAF6-7058638C10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Over a year of investigation and listening sessions around the U.S.</a:t>
            </a:r>
          </a:p>
          <a:p>
            <a:r>
              <a:rPr lang="en-US" dirty="0"/>
              <a:t>Report released to Congress and the President in November 2013</a:t>
            </a:r>
          </a:p>
        </p:txBody>
      </p:sp>
    </p:spTree>
    <p:extLst>
      <p:ext uri="{BB962C8B-B14F-4D97-AF65-F5344CB8AC3E}">
        <p14:creationId xmlns:p14="http://schemas.microsoft.com/office/powerpoint/2010/main" val="20915240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8B26E-928E-48AD-B5D1-DEC5885C1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Jurisdiction 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50356B-52EF-4A65-88DE-8ED0BDDA8A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Ability of tribes to opt out of federal and/or state criminal jurisdiction and Congress recognizing inherent authority to prosecute all persons</a:t>
            </a:r>
          </a:p>
          <a:p>
            <a:pPr lvl="1"/>
            <a:r>
              <a:rPr lang="en-US" dirty="0"/>
              <a:t>VAWA Special Domestic Violence Jurisdiction only Congressional action similar to this recommendation</a:t>
            </a:r>
          </a:p>
          <a:p>
            <a:r>
              <a:rPr lang="en-US" dirty="0"/>
              <a:t>Establish a U.S. Court of Indian Appeals to hear appeals alleging violation of 4</a:t>
            </a:r>
            <a:r>
              <a:rPr lang="en-US" baseline="30000" dirty="0"/>
              <a:t>th</a:t>
            </a:r>
            <a:r>
              <a:rPr lang="en-US" dirty="0"/>
              <a:t>, 5</a:t>
            </a:r>
            <a:r>
              <a:rPr lang="en-US" baseline="30000" dirty="0"/>
              <a:t>th</a:t>
            </a:r>
            <a:r>
              <a:rPr lang="en-US" dirty="0"/>
              <a:t>, 6</a:t>
            </a:r>
            <a:r>
              <a:rPr lang="en-US" baseline="30000" dirty="0"/>
              <a:t>th</a:t>
            </a:r>
            <a:r>
              <a:rPr lang="en-US" dirty="0"/>
              <a:t>, and 8</a:t>
            </a:r>
            <a:r>
              <a:rPr lang="en-US" baseline="30000" dirty="0"/>
              <a:t>th</a:t>
            </a:r>
            <a:r>
              <a:rPr lang="en-US" dirty="0"/>
              <a:t> Amendments of the Constitution by tribal courts (no Congressional action)</a:t>
            </a:r>
          </a:p>
          <a:p>
            <a:r>
              <a:rPr lang="en-US" dirty="0"/>
              <a:t>Allow opting out of Indian Civil Rights Act sentencing limits (no Congressional action)</a:t>
            </a:r>
          </a:p>
        </p:txBody>
      </p:sp>
    </p:spTree>
    <p:extLst>
      <p:ext uri="{BB962C8B-B14F-4D97-AF65-F5344CB8AC3E}">
        <p14:creationId xmlns:p14="http://schemas.microsoft.com/office/powerpoint/2010/main" val="18651392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E17DA-EFF2-49C5-A081-57C18EEC5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Alaska Specific Recommendations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1FE4FF-7030-4A85-B405-56B7A6CD0A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Amend Alaska Native Claims Settlement Act (ANCSA) to allow lands held in fee by Native Villages, Native Allotments and Native-owned townsites be deemed Indian Country (No Action)</a:t>
            </a:r>
          </a:p>
          <a:p>
            <a:r>
              <a:rPr lang="en-US" dirty="0"/>
              <a:t>Allow lands held by ANCSA Regional Corporations to transfer to Alaska tribes and put into trust (No Action)</a:t>
            </a:r>
          </a:p>
          <a:p>
            <a:r>
              <a:rPr lang="en-US" dirty="0"/>
              <a:t>Repeal Section 910 of Title IX of the VAWA to permit AK tribes and villages to address DV and sexual assault  (Congress repealed)</a:t>
            </a:r>
          </a:p>
          <a:p>
            <a:r>
              <a:rPr lang="en-US" dirty="0"/>
              <a:t>Affirm inherent criminal jurisdiction of AK tribes and villages over their members within external boundaries of a village (No Action)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69552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C4310-EBE1-4790-A5C2-A20352FA2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Law Enforcement, Prosecution, Courts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0E1EF9-4E75-4A8E-910E-A7EDA050C2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Federal Public Defender create system like SAUSAS (No Action)</a:t>
            </a:r>
          </a:p>
          <a:p>
            <a:r>
              <a:rPr lang="en-US" dirty="0"/>
              <a:t>Increase holding federal judicial proceedings in and near Indian Country (No Action)</a:t>
            </a:r>
          </a:p>
          <a:p>
            <a:r>
              <a:rPr lang="en-US" dirty="0"/>
              <a:t>Study the usefulness and feasibility of creating Special Federal Magistrate Judges (No Action)</a:t>
            </a:r>
          </a:p>
          <a:p>
            <a:r>
              <a:rPr lang="en-US" dirty="0"/>
              <a:t>Eliminate Office of Justice Services in BIA and consolidate into DOJ (No Action)</a:t>
            </a:r>
          </a:p>
          <a:p>
            <a:r>
              <a:rPr lang="en-US" dirty="0"/>
              <a:t>Create permanent recurring base funding for law enforcement and justice services (No Action)</a:t>
            </a:r>
          </a:p>
        </p:txBody>
      </p:sp>
    </p:spTree>
    <p:extLst>
      <p:ext uri="{BB962C8B-B14F-4D97-AF65-F5344CB8AC3E}">
        <p14:creationId xmlns:p14="http://schemas.microsoft.com/office/powerpoint/2010/main" val="416037710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F8ADC4-3B7C-41AC-BAFE-E094F42C8C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Detention and Alternatives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A4315E-4FC0-4D0B-80FE-6D7778CE48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Require federal and state courts to inform tribes when a tribal citizen is convicted for a crime in Indian Country and when they are slated to return (No Action)</a:t>
            </a:r>
          </a:p>
          <a:p>
            <a:r>
              <a:rPr lang="en-US" dirty="0"/>
              <a:t>Set aside of federal funding for jails in Indian Country (No Action)</a:t>
            </a:r>
          </a:p>
          <a:p>
            <a:r>
              <a:rPr lang="en-US" dirty="0"/>
              <a:t>Convert the federal Bureau of Prisons Pilot Program to a permanent program (No Action)</a:t>
            </a:r>
          </a:p>
        </p:txBody>
      </p:sp>
    </p:spTree>
    <p:extLst>
      <p:ext uri="{BB962C8B-B14F-4D97-AF65-F5344CB8AC3E}">
        <p14:creationId xmlns:p14="http://schemas.microsoft.com/office/powerpoint/2010/main" val="28463544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45680-F582-4112-A7B6-633467ED4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Juvenile Justice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83E489-068F-461D-B8CC-D5479694F2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Allow tribes to opt out of federal or state juvenile justice jurisdiction (No Action)</a:t>
            </a:r>
          </a:p>
          <a:p>
            <a:r>
              <a:rPr lang="en-US" dirty="0"/>
              <a:t>Require tribal consent prior to federal prosecution of a tribal member juvenile (No Action)</a:t>
            </a:r>
          </a:p>
          <a:p>
            <a:r>
              <a:rPr lang="en-US" dirty="0"/>
              <a:t>Require tribal consent to allow or disallow prosecution as an adult (No Action)</a:t>
            </a:r>
          </a:p>
          <a:p>
            <a:r>
              <a:rPr lang="en-US" dirty="0"/>
              <a:t>Amend ICWA to require notice when a state court initiates a juvenile delinquency proceeding of an Indian child for acts occurring on the reservation (</a:t>
            </a:r>
            <a:r>
              <a:rPr lang="en-US"/>
              <a:t>No Action)</a:t>
            </a:r>
          </a:p>
        </p:txBody>
      </p:sp>
    </p:spTree>
    <p:extLst>
      <p:ext uri="{BB962C8B-B14F-4D97-AF65-F5344CB8AC3E}">
        <p14:creationId xmlns:p14="http://schemas.microsoft.com/office/powerpoint/2010/main" val="6779375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5BB80-34EE-2F4A-AC4D-24F099B8C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33E78C-F6D3-5B47-8D51-44F77ED28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7067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C9DD0-EA53-5143-8636-C638B8E35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86B2D4-FC1C-C546-8616-8A494790BF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can find this webinar at </a:t>
            </a:r>
            <a:r>
              <a:rPr lang="en-US" dirty="0">
                <a:hlinkClick r:id="rId2"/>
              </a:rPr>
              <a:t>www.naicja.org</a:t>
            </a:r>
            <a:r>
              <a:rPr lang="en-US" dirty="0"/>
              <a:t>.  </a:t>
            </a:r>
          </a:p>
          <a:p>
            <a:r>
              <a:rPr lang="en-US" dirty="0"/>
              <a:t>Any other questions, please email </a:t>
            </a:r>
            <a:r>
              <a:rPr lang="en-US" dirty="0">
                <a:hlinkClick r:id="rId3"/>
              </a:rPr>
              <a:t>info@naicja.org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49423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50D06-19BB-44DC-87FB-0CA52CFD6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33276"/>
            <a:ext cx="10515600" cy="1325563"/>
          </a:xfrm>
        </p:spPr>
        <p:txBody>
          <a:bodyPr/>
          <a:lstStyle/>
          <a:p>
            <a:r>
              <a:rPr lang="en-US" dirty="0"/>
              <a:t>Goal: Increasing Coordination Between Federal and Trial Law Enforcement</a:t>
            </a:r>
          </a:p>
        </p:txBody>
      </p:sp>
    </p:spTree>
    <p:extLst>
      <p:ext uri="{BB962C8B-B14F-4D97-AF65-F5344CB8AC3E}">
        <p14:creationId xmlns:p14="http://schemas.microsoft.com/office/powerpoint/2010/main" val="3770643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36311-4BF8-4676-88E3-C235DD4DA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Created Office of Justice Services in BIA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43E00F-DA3F-421C-9614-AD18CF8D3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Took over Division of Law Enforcement Services</a:t>
            </a:r>
          </a:p>
          <a:p>
            <a:r>
              <a:rPr lang="en-US" dirty="0"/>
              <a:t>Coordinates federal and tribal law enforcement efforts</a:t>
            </a:r>
          </a:p>
          <a:p>
            <a:r>
              <a:rPr lang="en-US" dirty="0"/>
              <a:t>Provides assistance and training to tribes to access and use National Criminal Information Center (NCIC) database</a:t>
            </a:r>
          </a:p>
          <a:p>
            <a:r>
              <a:rPr lang="en-US" dirty="0"/>
              <a:t>Collects information on Indian Country crimes annually</a:t>
            </a:r>
          </a:p>
          <a:p>
            <a:r>
              <a:rPr lang="en-US" dirty="0"/>
              <a:t>Documents expenses and unmet staffing for tribal police and court staff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546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2CEA1-869D-4356-864B-84BEFA84C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Increased Coordination between BIA and DOJ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173CF6-B000-4E2A-A3E3-6963064F39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30220"/>
            <a:ext cx="10515600" cy="5047862"/>
          </a:xfrm>
        </p:spPr>
        <p:txBody>
          <a:bodyPr/>
          <a:lstStyle/>
          <a:p>
            <a:r>
              <a:rPr lang="en-US" dirty="0"/>
              <a:t>Required a joint plan between DOJ and BIA on incarceration under crimes in Indian Country</a:t>
            </a:r>
          </a:p>
          <a:p>
            <a:r>
              <a:rPr lang="en-US" dirty="0"/>
              <a:t>When terminating prosecution of a federal crime in Indian Country, U.S. Attorney must coordinate with appropriate tribal law enforcement to aid tribal prosecution</a:t>
            </a:r>
          </a:p>
          <a:p>
            <a:r>
              <a:rPr lang="en-US" dirty="0"/>
              <a:t>U.S. Attorney submit prosecution declination reports to the Native American Issues Coordinator</a:t>
            </a:r>
          </a:p>
          <a:p>
            <a:r>
              <a:rPr lang="en-US" dirty="0"/>
              <a:t>FBI must compile data on crimes in Indian Country not referred for prosecution</a:t>
            </a:r>
          </a:p>
          <a:p>
            <a:r>
              <a:rPr lang="en-US" dirty="0"/>
              <a:t>Attorney General submits all data to Congress annually</a:t>
            </a:r>
          </a:p>
        </p:txBody>
      </p:sp>
    </p:spTree>
    <p:extLst>
      <p:ext uri="{BB962C8B-B14F-4D97-AF65-F5344CB8AC3E}">
        <p14:creationId xmlns:p14="http://schemas.microsoft.com/office/powerpoint/2010/main" val="4082626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3EBE59-4EB3-4B1D-9574-0249869CE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Tribal Liaisons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890E3F-09E6-4DCA-9DE5-C6A94ADC72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Each U.S. Attorney Office with Indian Country, must have a tribal liaison</a:t>
            </a:r>
          </a:p>
          <a:p>
            <a:pPr lvl="1"/>
            <a:r>
              <a:rPr lang="en-US" dirty="0"/>
              <a:t>Coordinates prosecutions</a:t>
            </a:r>
          </a:p>
          <a:p>
            <a:pPr lvl="1"/>
            <a:r>
              <a:rPr lang="en-US" dirty="0"/>
              <a:t>Develops relationships with tribal law enforcement</a:t>
            </a:r>
          </a:p>
          <a:p>
            <a:pPr lvl="1"/>
            <a:r>
              <a:rPr lang="en-US" dirty="0"/>
              <a:t>Helps train tribes in evidence-gathering to assist federal prosecutions</a:t>
            </a:r>
          </a:p>
          <a:p>
            <a:pPr lvl="1"/>
            <a:endParaRPr lang="en-US" dirty="0"/>
          </a:p>
          <a:p>
            <a:r>
              <a:rPr lang="en-US" dirty="0"/>
              <a:t>Special Assistant United States Attorneys</a:t>
            </a:r>
          </a:p>
          <a:p>
            <a:pPr lvl="1"/>
            <a:r>
              <a:rPr lang="en-US" dirty="0"/>
              <a:t>Tribal prosecutors who can assist prosecution of misdemeanors in federal court</a:t>
            </a:r>
          </a:p>
          <a:p>
            <a:pPr lvl="1"/>
            <a:endParaRPr lang="en-US" dirty="0"/>
          </a:p>
          <a:p>
            <a:r>
              <a:rPr lang="en-US" dirty="0"/>
              <a:t>Native American Issues Coordinator (Criminal Division DOJ)</a:t>
            </a:r>
          </a:p>
          <a:p>
            <a:pPr lvl="1"/>
            <a:r>
              <a:rPr lang="en-US" dirty="0"/>
              <a:t>Coordinates and develops application of federal statutes in Indian Country</a:t>
            </a:r>
          </a:p>
        </p:txBody>
      </p:sp>
    </p:spTree>
    <p:extLst>
      <p:ext uri="{BB962C8B-B14F-4D97-AF65-F5344CB8AC3E}">
        <p14:creationId xmlns:p14="http://schemas.microsoft.com/office/powerpoint/2010/main" val="1124592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EE8ADE-7BF3-427C-B46E-1B0260BFA2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894" y="1802039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dirty="0"/>
              <a:t>Goal: Supporting Tribal Self-governance and Jurisdiction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236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4594EC-7218-48AA-9567-3FAEBEE56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Public Law 280 – State and Tribal Concurrent Criminal Jurisdiction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B309B0-38B7-4985-8BD2-D29BECAD3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4"/>
            <a:ext cx="11030339" cy="5032375"/>
          </a:xfrm>
        </p:spPr>
        <p:txBody>
          <a:bodyPr/>
          <a:lstStyle/>
          <a:p>
            <a:r>
              <a:rPr lang="en-US" dirty="0"/>
              <a:t>Passed in the 1950’s during the “assimilation era”</a:t>
            </a:r>
          </a:p>
          <a:p>
            <a:r>
              <a:rPr lang="en-US" dirty="0"/>
              <a:t>Gave 6 states criminal jurisdiction over reservations (“Mandatory States”)</a:t>
            </a:r>
          </a:p>
          <a:p>
            <a:pPr lvl="1"/>
            <a:r>
              <a:rPr lang="en-US" dirty="0"/>
              <a:t>California</a:t>
            </a:r>
          </a:p>
          <a:p>
            <a:pPr lvl="1"/>
            <a:r>
              <a:rPr lang="en-US" dirty="0"/>
              <a:t>Minnesota (except Red Lake Nation)</a:t>
            </a:r>
          </a:p>
          <a:p>
            <a:pPr lvl="1"/>
            <a:r>
              <a:rPr lang="en-US" dirty="0"/>
              <a:t>Nebraska </a:t>
            </a:r>
          </a:p>
          <a:p>
            <a:pPr lvl="1"/>
            <a:r>
              <a:rPr lang="en-US" dirty="0"/>
              <a:t>Oregon (except Warm Springs and restored Cow Creek)</a:t>
            </a:r>
          </a:p>
          <a:p>
            <a:pPr lvl="1"/>
            <a:r>
              <a:rPr lang="en-US" dirty="0"/>
              <a:t>Wisconsin (except Menominee Indian Reservation)</a:t>
            </a:r>
          </a:p>
          <a:p>
            <a:pPr lvl="1"/>
            <a:r>
              <a:rPr lang="en-US" dirty="0"/>
              <a:t>Alaska</a:t>
            </a:r>
          </a:p>
          <a:p>
            <a:r>
              <a:rPr lang="en-US" dirty="0"/>
              <a:t>Allowed other states to exert P.L. 280 jurisdiction by passing state legislation (“Optional States”) </a:t>
            </a:r>
          </a:p>
          <a:p>
            <a:r>
              <a:rPr lang="en-US" dirty="0"/>
              <a:t>Provided no financial or technical assistance to the states</a:t>
            </a:r>
          </a:p>
        </p:txBody>
      </p:sp>
    </p:spTree>
    <p:extLst>
      <p:ext uri="{BB962C8B-B14F-4D97-AF65-F5344CB8AC3E}">
        <p14:creationId xmlns:p14="http://schemas.microsoft.com/office/powerpoint/2010/main" val="290131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C572C-F945-4ECB-B9F8-C56B4BC0C3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P.L. 280 TLOA Changes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393261-0731-4FD9-B2BD-3987DFE92F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U.S. Attorney General granted authority to provide technical and other assistance to P.L. 280 states</a:t>
            </a:r>
          </a:p>
          <a:p>
            <a:pPr lvl="1"/>
            <a:r>
              <a:rPr lang="en-US" dirty="0"/>
              <a:t>States must have entered into cooperative agreements with tribes to investigate and prosecute crimes</a:t>
            </a:r>
          </a:p>
          <a:p>
            <a:pPr lvl="1"/>
            <a:r>
              <a:rPr lang="en-US" dirty="0"/>
              <a:t>Goal is to incentivize local law enforcement cooperation between states and tribes</a:t>
            </a:r>
          </a:p>
          <a:p>
            <a:r>
              <a:rPr lang="en-US" dirty="0"/>
              <a:t>Tribes under state jurisdiction may request being placed back under federal jurisdiction</a:t>
            </a:r>
          </a:p>
        </p:txBody>
      </p:sp>
    </p:spTree>
    <p:extLst>
      <p:ext uri="{BB962C8B-B14F-4D97-AF65-F5344CB8AC3E}">
        <p14:creationId xmlns:p14="http://schemas.microsoft.com/office/powerpoint/2010/main" val="1910950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1159</TotalTime>
  <Words>1570</Words>
  <Application>Microsoft Office PowerPoint</Application>
  <PresentationFormat>Widescreen</PresentationFormat>
  <Paragraphs>143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Office Theme</vt:lpstr>
      <vt:lpstr>Tribal Law and Order Act Overview</vt:lpstr>
      <vt:lpstr>Tribal Law and Order Act of 2010</vt:lpstr>
      <vt:lpstr>Goal: Increasing Coordination Between Federal and Trial Law Enforcement</vt:lpstr>
      <vt:lpstr>Created Office of Justice Services in BIA</vt:lpstr>
      <vt:lpstr>Increased Coordination between BIA and DOJ</vt:lpstr>
      <vt:lpstr>Tribal Liaisons</vt:lpstr>
      <vt:lpstr>Goal: Supporting Tribal Self-governance and Jurisdiction </vt:lpstr>
      <vt:lpstr>Public Law 280 – State and Tribal Concurrent Criminal Jurisdiction</vt:lpstr>
      <vt:lpstr>P.L. 280 TLOA Changes</vt:lpstr>
      <vt:lpstr>Empowering Tribal Law Enforcement</vt:lpstr>
      <vt:lpstr>Enhanced Sentencing</vt:lpstr>
      <vt:lpstr>Due Process Safeguards for Enhanced Sentencing</vt:lpstr>
      <vt:lpstr>Due Process Safeguards for Enhanced Sentencing, cont.</vt:lpstr>
      <vt:lpstr>Goal: Combating specific crimes of domestic violence and sex assault</vt:lpstr>
      <vt:lpstr>Training on Domestic and Sexual Violence Crimes</vt:lpstr>
      <vt:lpstr>Standardization of Sexual Assault Policies</vt:lpstr>
      <vt:lpstr>Requirement to Honor Subpoenas</vt:lpstr>
      <vt:lpstr>Goal: Indian Law and Order Commission Report</vt:lpstr>
      <vt:lpstr>Created the ILOC and Tasked It</vt:lpstr>
      <vt:lpstr>“A Roadmap for Making Native America Safer”</vt:lpstr>
      <vt:lpstr>Jurisdiction Recommendations</vt:lpstr>
      <vt:lpstr>Alaska Specific Recommendations</vt:lpstr>
      <vt:lpstr>Law Enforcement, Prosecution, Courts</vt:lpstr>
      <vt:lpstr>Detention and Alternatives</vt:lpstr>
      <vt:lpstr>Juvenile Justice</vt:lpstr>
      <vt:lpstr>Questions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Mary Rodriguez</dc:creator>
  <cp:lastModifiedBy>Ron Whitener</cp:lastModifiedBy>
  <cp:revision>14</cp:revision>
  <dcterms:created xsi:type="dcterms:W3CDTF">2021-08-16T23:58:16Z</dcterms:created>
  <dcterms:modified xsi:type="dcterms:W3CDTF">2022-02-09T18:46:10Z</dcterms:modified>
</cp:coreProperties>
</file>