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6" r:id="rId3"/>
    <p:sldId id="304" r:id="rId4"/>
    <p:sldId id="305" r:id="rId5"/>
    <p:sldId id="297" r:id="rId6"/>
    <p:sldId id="298" r:id="rId7"/>
    <p:sldId id="299" r:id="rId8"/>
    <p:sldId id="300" r:id="rId9"/>
    <p:sldId id="301" r:id="rId10"/>
    <p:sldId id="302" r:id="rId11"/>
    <p:sldId id="303" r:id="rId12"/>
    <p:sldId id="306" r:id="rId13"/>
    <p:sldId id="30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141"/>
    <p:restoredTop sz="95833"/>
  </p:normalViewPr>
  <p:slideViewPr>
    <p:cSldViewPr snapToGrid="0" snapToObjects="1">
      <p:cViewPr varScale="1">
        <p:scale>
          <a:sx n="104" d="100"/>
          <a:sy n="104" d="100"/>
        </p:scale>
        <p:origin x="114"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4A9C6-BD60-4548-8655-79A0EF8106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73BC245-759C-D14B-9A3D-8BE36105D4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5362DA-D7FE-D843-90E4-B778C7FF32A0}"/>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A09BCD8A-DF90-2843-8CE9-3637069B30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7B67BE-D607-BF46-B7C5-BB7B062C5690}"/>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1780619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850D0-26A5-8641-AA3F-48899F30B9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215AC-DC83-B346-8A39-DF6E5D7A5B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CF44B8-EE82-034A-B24E-19CE0EA12CA3}"/>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4B8BB5CD-ECF8-094A-B7A2-F5D9E86E38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CFEBC1-1C8A-DD44-A55D-18C24DD828C2}"/>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2764205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3064B7-2A2D-C647-BEB6-E872B33501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0C0224-77B1-6247-9812-DD3E74B635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C91509-BEA4-934F-8955-12037A41D5E0}"/>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833D1F76-198C-EB4D-8808-0368CB9B0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1246E-249D-9B41-BB2F-89C0BDC03A33}"/>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2055511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74A35-DE05-F748-8D19-781B19E447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618A32-8568-B540-8886-2F32DCACE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424C4-BE94-8F4B-8E4F-26FDE8FDC705}"/>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197BE047-3EE6-3040-A463-EF3885E27D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618E0F-AB30-4B42-AEB2-4D572FF56749}"/>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712644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A03F5-C21E-0746-B3B0-85F6C956AD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F2C021-2FDA-DA41-874B-F8A9713109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F24B91-5694-4748-B644-8FAB05827368}"/>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78E9F7E0-A0C3-D448-B71E-C0A6F9E803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F6524-B9BD-D742-AD8A-F8FBC8B60E6B}"/>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1125583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80611-4C16-2544-B7C4-FBEEC38242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C325C7-EBF4-8A46-A83F-B5D77406FE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3579F4-4300-3D4B-821D-3D5B7ECA3B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37D40E-BEF5-1D46-8B4E-D5AD7D6CF0FA}"/>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6" name="Footer Placeholder 5">
            <a:extLst>
              <a:ext uri="{FF2B5EF4-FFF2-40B4-BE49-F238E27FC236}">
                <a16:creationId xmlns:a16="http://schemas.microsoft.com/office/drawing/2014/main" id="{B1046C5C-2765-DB47-A555-16BD172438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344C5-6455-4F42-AF5C-FEF1C6D8F07D}"/>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129894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76113-AEBA-CA49-BD87-EF53F7496C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0FFCBB-4624-3B45-B14E-F4B308854A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174189-B35F-5448-ABC6-FFDB857CEC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B22AF9-A829-0247-97CE-3E746CB7EF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3B101D-E068-1E41-80A9-50D2D0A91E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E712A1-2412-6B4E-BC53-1FDD743AB768}"/>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8" name="Footer Placeholder 7">
            <a:extLst>
              <a:ext uri="{FF2B5EF4-FFF2-40B4-BE49-F238E27FC236}">
                <a16:creationId xmlns:a16="http://schemas.microsoft.com/office/drawing/2014/main" id="{64579D39-D496-074C-92CD-41D5C96126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131D6C-2BAE-5F43-AD94-4435EE36990F}"/>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71352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DDBB-6009-DB48-9019-7A213504BC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947EFF-4D3F-D042-821E-BB5F39BD3A26}"/>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4" name="Footer Placeholder 3">
            <a:extLst>
              <a:ext uri="{FF2B5EF4-FFF2-40B4-BE49-F238E27FC236}">
                <a16:creationId xmlns:a16="http://schemas.microsoft.com/office/drawing/2014/main" id="{91B20BD5-AF69-1749-A8A0-F5864F6F3F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704AC5-4936-A049-8DA9-CA06E045ECED}"/>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1645583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8E118F-B3B1-B545-B710-7A2C5A228A77}"/>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3" name="Footer Placeholder 2">
            <a:extLst>
              <a:ext uri="{FF2B5EF4-FFF2-40B4-BE49-F238E27FC236}">
                <a16:creationId xmlns:a16="http://schemas.microsoft.com/office/drawing/2014/main" id="{A003DDC8-9A41-CF42-93F2-910E064280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E7877C-133F-FA4A-B907-7629516FB9CA}"/>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3322903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B4C64-2764-5640-9931-30408C6B5B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C22510-AB49-BF44-8873-28D4C28098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1179B5-6772-DB43-89FB-1B1981DA8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5D1C8-84EE-8940-B07C-8DE43937306F}"/>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6" name="Footer Placeholder 5">
            <a:extLst>
              <a:ext uri="{FF2B5EF4-FFF2-40B4-BE49-F238E27FC236}">
                <a16:creationId xmlns:a16="http://schemas.microsoft.com/office/drawing/2014/main" id="{6D971A74-9B77-6245-8068-E50DF8475B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635A5D-B6D5-D543-8425-627B31884AC1}"/>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98765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6B6CD-749E-2849-9813-0DC479C90E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0F9A5B-29DC-3C4E-BFC7-B4273E277B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BA0630-0FD2-584C-9884-73A6AFC265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B90927-708B-6F41-A0F4-BF51507E3E89}"/>
              </a:ext>
            </a:extLst>
          </p:cNvPr>
          <p:cNvSpPr>
            <a:spLocks noGrp="1"/>
          </p:cNvSpPr>
          <p:nvPr>
            <p:ph type="dt" sz="half" idx="10"/>
          </p:nvPr>
        </p:nvSpPr>
        <p:spPr/>
        <p:txBody>
          <a:bodyPr/>
          <a:lstStyle/>
          <a:p>
            <a:fld id="{C5A07C64-D0BB-5A49-9569-AFE39B6D6311}" type="datetimeFigureOut">
              <a:rPr lang="en-US" smtClean="0"/>
              <a:t>2/9/2022</a:t>
            </a:fld>
            <a:endParaRPr lang="en-US"/>
          </a:p>
        </p:txBody>
      </p:sp>
      <p:sp>
        <p:nvSpPr>
          <p:cNvPr id="6" name="Footer Placeholder 5">
            <a:extLst>
              <a:ext uri="{FF2B5EF4-FFF2-40B4-BE49-F238E27FC236}">
                <a16:creationId xmlns:a16="http://schemas.microsoft.com/office/drawing/2014/main" id="{3CCE1460-41FB-7549-8CBB-6C013C2EF5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C953A-A92D-2A4B-85A0-3C1807F98CB4}"/>
              </a:ext>
            </a:extLst>
          </p:cNvPr>
          <p:cNvSpPr>
            <a:spLocks noGrp="1"/>
          </p:cNvSpPr>
          <p:nvPr>
            <p:ph type="sldNum" sz="quarter" idx="12"/>
          </p:nvPr>
        </p:nvSpPr>
        <p:spPr/>
        <p:txBody>
          <a:bodyPr/>
          <a:lstStyle/>
          <a:p>
            <a:fld id="{F156D805-AA71-5F4D-B9F1-DD5F86E1397A}" type="slidenum">
              <a:rPr lang="en-US" smtClean="0"/>
              <a:t>‹#›</a:t>
            </a:fld>
            <a:endParaRPr lang="en-US"/>
          </a:p>
        </p:txBody>
      </p:sp>
    </p:spTree>
    <p:extLst>
      <p:ext uri="{BB962C8B-B14F-4D97-AF65-F5344CB8AC3E}">
        <p14:creationId xmlns:p14="http://schemas.microsoft.com/office/powerpoint/2010/main" val="597920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E14BF-7FF7-7D4B-A403-4FBAAD4AEE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97AA48-685E-9B4F-94B2-963FB91D10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1248E-CC06-5F4A-9C43-B7A603D71C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A07C64-D0BB-5A49-9569-AFE39B6D6311}" type="datetimeFigureOut">
              <a:rPr lang="en-US" smtClean="0"/>
              <a:t>2/9/2022</a:t>
            </a:fld>
            <a:endParaRPr lang="en-US"/>
          </a:p>
        </p:txBody>
      </p:sp>
      <p:sp>
        <p:nvSpPr>
          <p:cNvPr id="5" name="Footer Placeholder 4">
            <a:extLst>
              <a:ext uri="{FF2B5EF4-FFF2-40B4-BE49-F238E27FC236}">
                <a16:creationId xmlns:a16="http://schemas.microsoft.com/office/drawing/2014/main" id="{51A3F4EF-33F2-984E-8386-4E7E487602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A66084-DF70-AA41-9471-1A08239865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6D805-AA71-5F4D-B9F1-DD5F86E1397A}" type="slidenum">
              <a:rPr lang="en-US" smtClean="0"/>
              <a:t>‹#›</a:t>
            </a:fld>
            <a:endParaRPr lang="en-US"/>
          </a:p>
        </p:txBody>
      </p:sp>
    </p:spTree>
    <p:extLst>
      <p:ext uri="{BB962C8B-B14F-4D97-AF65-F5344CB8AC3E}">
        <p14:creationId xmlns:p14="http://schemas.microsoft.com/office/powerpoint/2010/main" val="207302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naicja.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4F6C1-54B9-964C-B519-8D493A8A33BC}"/>
              </a:ext>
            </a:extLst>
          </p:cNvPr>
          <p:cNvSpPr>
            <a:spLocks noGrp="1"/>
          </p:cNvSpPr>
          <p:nvPr>
            <p:ph type="ctrTitle"/>
          </p:nvPr>
        </p:nvSpPr>
        <p:spPr>
          <a:xfrm>
            <a:off x="794327" y="2138362"/>
            <a:ext cx="10695709" cy="4558001"/>
          </a:xfrm>
        </p:spPr>
        <p:txBody>
          <a:bodyPr>
            <a:normAutofit fontScale="90000"/>
          </a:bodyPr>
          <a:lstStyle/>
          <a:p>
            <a:r>
              <a:rPr lang="en-US" dirty="0"/>
              <a:t>Tribal Law and Order Act Enhanced Sentencing and VAWA Special Domestic Violence Jurisdiction – Constitutional Standards for Tribal Court Judges</a:t>
            </a:r>
            <a:br>
              <a:rPr lang="en-US" dirty="0"/>
            </a:br>
            <a:br>
              <a:rPr lang="en-US" dirty="0"/>
            </a:br>
            <a:r>
              <a:rPr lang="en-US" sz="3600" dirty="0"/>
              <a:t>National American Indian Court Judges Association	</a:t>
            </a:r>
            <a:br>
              <a:rPr lang="en-US" sz="3600" dirty="0"/>
            </a:br>
            <a:r>
              <a:rPr lang="en-US" sz="3600" dirty="0"/>
              <a:t>Tribal Legal Advocacy Training Series</a:t>
            </a:r>
            <a:br>
              <a:rPr lang="en-US" sz="3600" dirty="0"/>
            </a:br>
            <a:br>
              <a:rPr lang="en-US" sz="3600" dirty="0"/>
            </a:br>
            <a:r>
              <a:rPr lang="en-US" sz="3600" dirty="0"/>
              <a:t>Hon. Ron J. Whitener</a:t>
            </a:r>
            <a:endParaRPr lang="en-US" dirty="0"/>
          </a:p>
        </p:txBody>
      </p:sp>
    </p:spTree>
    <p:extLst>
      <p:ext uri="{BB962C8B-B14F-4D97-AF65-F5344CB8AC3E}">
        <p14:creationId xmlns:p14="http://schemas.microsoft.com/office/powerpoint/2010/main" val="2646638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9B2C-16F0-4350-9871-8B43B3FA3E9B}"/>
              </a:ext>
            </a:extLst>
          </p:cNvPr>
          <p:cNvSpPr>
            <a:spLocks noGrp="1"/>
          </p:cNvSpPr>
          <p:nvPr>
            <p:ph type="title"/>
          </p:nvPr>
        </p:nvSpPr>
        <p:spPr/>
        <p:txBody>
          <a:bodyPr/>
          <a:lstStyle/>
          <a:p>
            <a:r>
              <a:rPr lang="en-US" dirty="0"/>
              <a:t>States with Non-Attorney Criminal Presiding Judges in Some Form</a:t>
            </a:r>
          </a:p>
        </p:txBody>
      </p:sp>
      <p:sp>
        <p:nvSpPr>
          <p:cNvPr id="4" name="TextBox 3">
            <a:extLst>
              <a:ext uri="{FF2B5EF4-FFF2-40B4-BE49-F238E27FC236}">
                <a16:creationId xmlns:a16="http://schemas.microsoft.com/office/drawing/2014/main" id="{35136EA4-1AAF-4854-AAB3-37DF98FB605A}"/>
              </a:ext>
            </a:extLst>
          </p:cNvPr>
          <p:cNvSpPr txBox="1"/>
          <p:nvPr/>
        </p:nvSpPr>
        <p:spPr>
          <a:xfrm>
            <a:off x="967450" y="2399509"/>
            <a:ext cx="2884113" cy="3539430"/>
          </a:xfrm>
          <a:prstGeom prst="rect">
            <a:avLst/>
          </a:prstGeom>
          <a:noFill/>
        </p:spPr>
        <p:txBody>
          <a:bodyPr wrap="square" rtlCol="0">
            <a:spAutoFit/>
          </a:bodyPr>
          <a:lstStyle/>
          <a:p>
            <a:pPr lvl="1"/>
            <a:r>
              <a:rPr lang="en-US" sz="3200" dirty="0"/>
              <a:t>Arizona</a:t>
            </a:r>
          </a:p>
          <a:p>
            <a:pPr lvl="1"/>
            <a:r>
              <a:rPr lang="en-US" sz="3200" dirty="0"/>
              <a:t>Indiana</a:t>
            </a:r>
          </a:p>
          <a:p>
            <a:pPr lvl="1"/>
            <a:r>
              <a:rPr lang="en-US" sz="3200" dirty="0"/>
              <a:t>Mississippi</a:t>
            </a:r>
          </a:p>
          <a:p>
            <a:pPr lvl="1"/>
            <a:r>
              <a:rPr lang="en-US" sz="3200" dirty="0"/>
              <a:t>Montana</a:t>
            </a:r>
          </a:p>
          <a:p>
            <a:pPr lvl="1"/>
            <a:r>
              <a:rPr lang="en-US" sz="3200" dirty="0"/>
              <a:t>New Mexico</a:t>
            </a:r>
          </a:p>
          <a:p>
            <a:pPr lvl="1"/>
            <a:r>
              <a:rPr lang="en-US" sz="3200" dirty="0"/>
              <a:t>New York</a:t>
            </a:r>
          </a:p>
          <a:p>
            <a:pPr lvl="1"/>
            <a:r>
              <a:rPr lang="en-US" sz="3200" dirty="0"/>
              <a:t>Ohio</a:t>
            </a:r>
          </a:p>
        </p:txBody>
      </p:sp>
      <p:sp>
        <p:nvSpPr>
          <p:cNvPr id="5" name="TextBox 4">
            <a:extLst>
              <a:ext uri="{FF2B5EF4-FFF2-40B4-BE49-F238E27FC236}">
                <a16:creationId xmlns:a16="http://schemas.microsoft.com/office/drawing/2014/main" id="{BEE7D568-1334-49F2-A814-733CB1B7B93E}"/>
              </a:ext>
            </a:extLst>
          </p:cNvPr>
          <p:cNvSpPr txBox="1"/>
          <p:nvPr/>
        </p:nvSpPr>
        <p:spPr>
          <a:xfrm>
            <a:off x="4685049" y="2399509"/>
            <a:ext cx="3369060" cy="3600986"/>
          </a:xfrm>
          <a:prstGeom prst="rect">
            <a:avLst/>
          </a:prstGeom>
          <a:noFill/>
        </p:spPr>
        <p:txBody>
          <a:bodyPr wrap="square" rtlCol="0">
            <a:spAutoFit/>
          </a:bodyPr>
          <a:lstStyle/>
          <a:p>
            <a:pPr lvl="1"/>
            <a:r>
              <a:rPr lang="en-US" sz="3200" dirty="0"/>
              <a:t>Oregon</a:t>
            </a:r>
          </a:p>
          <a:p>
            <a:pPr lvl="1"/>
            <a:r>
              <a:rPr lang="en-US" sz="3200" dirty="0"/>
              <a:t>South Carolina</a:t>
            </a:r>
          </a:p>
          <a:p>
            <a:pPr lvl="1"/>
            <a:r>
              <a:rPr lang="en-US" sz="3200" dirty="0"/>
              <a:t>Texas</a:t>
            </a:r>
          </a:p>
          <a:p>
            <a:pPr lvl="1"/>
            <a:r>
              <a:rPr lang="en-US" sz="3200" dirty="0"/>
              <a:t>Utah</a:t>
            </a:r>
          </a:p>
          <a:p>
            <a:pPr lvl="1"/>
            <a:r>
              <a:rPr lang="en-US" sz="3200" dirty="0"/>
              <a:t>Washington</a:t>
            </a:r>
          </a:p>
          <a:p>
            <a:pPr lvl="1"/>
            <a:r>
              <a:rPr lang="en-US" sz="3200" dirty="0"/>
              <a:t>West Virginia</a:t>
            </a:r>
          </a:p>
          <a:p>
            <a:pPr lvl="1"/>
            <a:endParaRPr lang="en-US" dirty="0"/>
          </a:p>
          <a:p>
            <a:endParaRPr lang="en-US" dirty="0"/>
          </a:p>
        </p:txBody>
      </p:sp>
    </p:spTree>
    <p:extLst>
      <p:ext uri="{BB962C8B-B14F-4D97-AF65-F5344CB8AC3E}">
        <p14:creationId xmlns:p14="http://schemas.microsoft.com/office/powerpoint/2010/main" val="3590233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4434D-E798-48BD-A639-46A7AA600FD5}"/>
              </a:ext>
            </a:extLst>
          </p:cNvPr>
          <p:cNvSpPr>
            <a:spLocks noGrp="1"/>
          </p:cNvSpPr>
          <p:nvPr>
            <p:ph type="title"/>
          </p:nvPr>
        </p:nvSpPr>
        <p:spPr/>
        <p:txBody>
          <a:bodyPr/>
          <a:lstStyle/>
          <a:p>
            <a:r>
              <a:rPr lang="en-US" dirty="0"/>
              <a:t>Practicalities</a:t>
            </a:r>
          </a:p>
        </p:txBody>
      </p:sp>
      <p:sp>
        <p:nvSpPr>
          <p:cNvPr id="3" name="Content Placeholder 2">
            <a:extLst>
              <a:ext uri="{FF2B5EF4-FFF2-40B4-BE49-F238E27FC236}">
                <a16:creationId xmlns:a16="http://schemas.microsoft.com/office/drawing/2014/main" id="{88880121-48F0-4EBE-8815-7AC12ECC6E19}"/>
              </a:ext>
            </a:extLst>
          </p:cNvPr>
          <p:cNvSpPr>
            <a:spLocks noGrp="1"/>
          </p:cNvSpPr>
          <p:nvPr>
            <p:ph idx="1"/>
          </p:nvPr>
        </p:nvSpPr>
        <p:spPr/>
        <p:txBody>
          <a:bodyPr/>
          <a:lstStyle/>
          <a:p>
            <a:r>
              <a:rPr lang="en-US" dirty="0"/>
              <a:t>States have robust judicial training programs</a:t>
            </a:r>
          </a:p>
          <a:p>
            <a:pPr lvl="1"/>
            <a:r>
              <a:rPr lang="en-US" dirty="0"/>
              <a:t>Non licensed judges can access training in presiding over very specific types of criminal cases</a:t>
            </a:r>
          </a:p>
          <a:p>
            <a:pPr lvl="1"/>
            <a:r>
              <a:rPr lang="en-US" dirty="0"/>
              <a:t>States have consistent judicial codes of conduct</a:t>
            </a:r>
          </a:p>
          <a:p>
            <a:pPr lvl="1"/>
            <a:r>
              <a:rPr lang="en-US" dirty="0"/>
              <a:t>States have mentorship systems for lay judges</a:t>
            </a:r>
          </a:p>
          <a:p>
            <a:pPr lvl="1"/>
            <a:endParaRPr lang="en-US" dirty="0"/>
          </a:p>
          <a:p>
            <a:r>
              <a:rPr lang="en-US" dirty="0"/>
              <a:t>Tribes generally do not have these systems</a:t>
            </a:r>
          </a:p>
          <a:p>
            <a:r>
              <a:rPr lang="en-US" dirty="0"/>
              <a:t>To be conservative, Tribes generally require judges hearing enhanced sentence or SDVJ cases, to be licensed attorneys with criminal </a:t>
            </a:r>
            <a:r>
              <a:rPr lang="en-US"/>
              <a:t>practice experience</a:t>
            </a:r>
            <a:endParaRPr lang="en-US" dirty="0"/>
          </a:p>
        </p:txBody>
      </p:sp>
    </p:spTree>
    <p:extLst>
      <p:ext uri="{BB962C8B-B14F-4D97-AF65-F5344CB8AC3E}">
        <p14:creationId xmlns:p14="http://schemas.microsoft.com/office/powerpoint/2010/main" val="3122351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2C3AD-B01B-4C14-A1CD-6F1ECB083532}"/>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532DAB94-D2C8-44AE-90C5-5A25F2F6BEC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17505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DC22E-77BC-43BF-A56C-E4972B25DEF4}"/>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0933956D-8817-45E5-BA66-5BCBA87EDC66}"/>
              </a:ext>
            </a:extLst>
          </p:cNvPr>
          <p:cNvSpPr>
            <a:spLocks noGrp="1"/>
          </p:cNvSpPr>
          <p:nvPr>
            <p:ph idx="1"/>
          </p:nvPr>
        </p:nvSpPr>
        <p:spPr/>
        <p:txBody>
          <a:bodyPr/>
          <a:lstStyle/>
          <a:p>
            <a:r>
              <a:rPr lang="en-US" dirty="0"/>
              <a:t>This webinar and other materials can be found at </a:t>
            </a:r>
            <a:r>
              <a:rPr lang="en-US" dirty="0">
                <a:hlinkClick r:id="rId2"/>
              </a:rPr>
              <a:t>www.naicja.org</a:t>
            </a:r>
            <a:endParaRPr lang="en-US" dirty="0"/>
          </a:p>
          <a:p>
            <a:r>
              <a:rPr lang="en-US" dirty="0"/>
              <a:t>Any other questions please email info@naicja.org</a:t>
            </a:r>
          </a:p>
        </p:txBody>
      </p:sp>
    </p:spTree>
    <p:extLst>
      <p:ext uri="{BB962C8B-B14F-4D97-AF65-F5344CB8AC3E}">
        <p14:creationId xmlns:p14="http://schemas.microsoft.com/office/powerpoint/2010/main" val="2212982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46EED-BF9D-4321-A84E-5D5D7601C75A}"/>
              </a:ext>
            </a:extLst>
          </p:cNvPr>
          <p:cNvSpPr>
            <a:spLocks noGrp="1"/>
          </p:cNvSpPr>
          <p:nvPr>
            <p:ph type="title"/>
          </p:nvPr>
        </p:nvSpPr>
        <p:spPr>
          <a:xfrm>
            <a:off x="838200" y="365125"/>
            <a:ext cx="10515600" cy="706293"/>
          </a:xfrm>
        </p:spPr>
        <p:txBody>
          <a:bodyPr/>
          <a:lstStyle/>
          <a:p>
            <a:r>
              <a:rPr lang="en-US" dirty="0"/>
              <a:t>Tribal Law &amp; Order Act</a:t>
            </a:r>
          </a:p>
        </p:txBody>
      </p:sp>
      <p:sp>
        <p:nvSpPr>
          <p:cNvPr id="3" name="Content Placeholder 2">
            <a:extLst>
              <a:ext uri="{FF2B5EF4-FFF2-40B4-BE49-F238E27FC236}">
                <a16:creationId xmlns:a16="http://schemas.microsoft.com/office/drawing/2014/main" id="{A76681E8-66FD-43EB-A41C-7648B249C208}"/>
              </a:ext>
            </a:extLst>
          </p:cNvPr>
          <p:cNvSpPr>
            <a:spLocks noGrp="1"/>
          </p:cNvSpPr>
          <p:nvPr>
            <p:ph idx="1"/>
          </p:nvPr>
        </p:nvSpPr>
        <p:spPr>
          <a:xfrm>
            <a:off x="838200" y="1071418"/>
            <a:ext cx="10515600" cy="5786582"/>
          </a:xfrm>
        </p:spPr>
        <p:txBody>
          <a:bodyPr>
            <a:normAutofit fontScale="92500" lnSpcReduction="10000"/>
          </a:bodyPr>
          <a:lstStyle/>
          <a:p>
            <a:r>
              <a:rPr lang="en-US" dirty="0"/>
              <a:t>Passed in 2010 – Pub. L. No. 111-211, 124 Stat. 2258</a:t>
            </a:r>
          </a:p>
          <a:p>
            <a:r>
              <a:rPr lang="en-US" dirty="0"/>
              <a:t>Amended the Indian Civil Rights Act limits on jail sentences</a:t>
            </a:r>
          </a:p>
          <a:p>
            <a:pPr lvl="1"/>
            <a:r>
              <a:rPr lang="en-US" dirty="0"/>
              <a:t>Allowed jail sentences for up to 3 years per crime</a:t>
            </a:r>
          </a:p>
          <a:p>
            <a:pPr lvl="1"/>
            <a:r>
              <a:rPr lang="en-US" dirty="0"/>
              <a:t>Allowed fines up to $15,000 per crime</a:t>
            </a:r>
          </a:p>
          <a:p>
            <a:pPr lvl="1"/>
            <a:r>
              <a:rPr lang="en-US" dirty="0"/>
              <a:t>Sentences for different crimes could be sentenced consecutively for no more than 9 years</a:t>
            </a:r>
          </a:p>
          <a:p>
            <a:r>
              <a:rPr lang="en-US" dirty="0"/>
              <a:t>Created requirements to jail anyone for more than 1 year, $5,000 fine or both</a:t>
            </a:r>
          </a:p>
          <a:p>
            <a:pPr lvl="1"/>
            <a:r>
              <a:rPr lang="en-US" dirty="0"/>
              <a:t>Effective assistance of counsel at tribe’s expense if defendant is indigent</a:t>
            </a:r>
          </a:p>
          <a:p>
            <a:pPr lvl="1"/>
            <a:r>
              <a:rPr lang="en-US" dirty="0"/>
              <a:t>Defense counsel must be licensed in a jurisdiction w/ licensing standards, ensure competency and has rules of professional responsibility</a:t>
            </a:r>
          </a:p>
          <a:p>
            <a:pPr lvl="1"/>
            <a:r>
              <a:rPr lang="en-US" dirty="0"/>
              <a:t>All criminal laws, rules of evidence and procedure must be publicly available</a:t>
            </a:r>
          </a:p>
          <a:p>
            <a:pPr lvl="1"/>
            <a:r>
              <a:rPr lang="en-US" dirty="0"/>
              <a:t>Must maintain a record of proceedings</a:t>
            </a:r>
          </a:p>
          <a:p>
            <a:pPr lvl="1"/>
            <a:r>
              <a:rPr lang="en-US" dirty="0"/>
              <a:t>Presiding judge must have:</a:t>
            </a:r>
          </a:p>
          <a:p>
            <a:pPr lvl="2"/>
            <a:r>
              <a:rPr lang="en-US" dirty="0"/>
              <a:t> “sufficient law training for a criminal proceedings; and is licensed to practice law by any jurisdiction in the United States” 25 U.S.C. 1302(c)(3)</a:t>
            </a:r>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42248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DAB11-BE89-4DFD-8FDE-7E61360C2C95}"/>
              </a:ext>
            </a:extLst>
          </p:cNvPr>
          <p:cNvSpPr>
            <a:spLocks noGrp="1"/>
          </p:cNvSpPr>
          <p:nvPr>
            <p:ph type="title"/>
          </p:nvPr>
        </p:nvSpPr>
        <p:spPr/>
        <p:txBody>
          <a:bodyPr/>
          <a:lstStyle/>
          <a:p>
            <a:r>
              <a:rPr lang="en-US" dirty="0"/>
              <a:t>Violence Against Women Act Reauthorization </a:t>
            </a:r>
            <a:br>
              <a:rPr lang="en-US" dirty="0"/>
            </a:br>
            <a:r>
              <a:rPr lang="en-US" dirty="0"/>
              <a:t>Special Domestic Violence Jurisdiction</a:t>
            </a:r>
          </a:p>
        </p:txBody>
      </p:sp>
      <p:sp>
        <p:nvSpPr>
          <p:cNvPr id="3" name="Content Placeholder 2">
            <a:extLst>
              <a:ext uri="{FF2B5EF4-FFF2-40B4-BE49-F238E27FC236}">
                <a16:creationId xmlns:a16="http://schemas.microsoft.com/office/drawing/2014/main" id="{4B6A82B5-06C5-46AC-A2D4-188F7EB8499D}"/>
              </a:ext>
            </a:extLst>
          </p:cNvPr>
          <p:cNvSpPr>
            <a:spLocks noGrp="1"/>
          </p:cNvSpPr>
          <p:nvPr>
            <p:ph idx="1"/>
          </p:nvPr>
        </p:nvSpPr>
        <p:spPr/>
        <p:txBody>
          <a:bodyPr/>
          <a:lstStyle/>
          <a:p>
            <a:r>
              <a:rPr lang="en-US" dirty="0"/>
              <a:t>“Notwithstanding </a:t>
            </a:r>
            <a:r>
              <a:rPr lang="en-US" u="sng" dirty="0"/>
              <a:t>any </a:t>
            </a:r>
            <a:r>
              <a:rPr lang="en-US" dirty="0"/>
              <a:t>other provision of law, in addition to all powers of self-government recognized and affirmed by sections 1301 and 1303 of this title, the powers of self-government of a participating tribe include the </a:t>
            </a:r>
            <a:r>
              <a:rPr lang="en-US" u="sng" dirty="0"/>
              <a:t>inherent </a:t>
            </a:r>
            <a:r>
              <a:rPr lang="en-US" dirty="0"/>
              <a:t>power of that tribe, which is hereby recognized and affirmed, to exercise special domestic violence criminal jurisdiction over all persons.”</a:t>
            </a:r>
            <a:endParaRPr lang="en-US" u="sng" dirty="0"/>
          </a:p>
          <a:p>
            <a:endParaRPr lang="en-US" dirty="0"/>
          </a:p>
        </p:txBody>
      </p:sp>
    </p:spTree>
    <p:extLst>
      <p:ext uri="{BB962C8B-B14F-4D97-AF65-F5344CB8AC3E}">
        <p14:creationId xmlns:p14="http://schemas.microsoft.com/office/powerpoint/2010/main" val="1199341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15213-51F7-48B9-8554-5F0A57BEA8C0}"/>
              </a:ext>
            </a:extLst>
          </p:cNvPr>
          <p:cNvSpPr>
            <a:spLocks noGrp="1"/>
          </p:cNvSpPr>
          <p:nvPr>
            <p:ph type="title"/>
          </p:nvPr>
        </p:nvSpPr>
        <p:spPr/>
        <p:txBody>
          <a:bodyPr/>
          <a:lstStyle/>
          <a:p>
            <a:r>
              <a:rPr lang="en-US" dirty="0"/>
              <a:t>VAWA Special Domestic Violence Jurisdiction Requirements</a:t>
            </a:r>
          </a:p>
        </p:txBody>
      </p:sp>
      <p:sp>
        <p:nvSpPr>
          <p:cNvPr id="3" name="Content Placeholder 2">
            <a:extLst>
              <a:ext uri="{FF2B5EF4-FFF2-40B4-BE49-F238E27FC236}">
                <a16:creationId xmlns:a16="http://schemas.microsoft.com/office/drawing/2014/main" id="{5044118D-FA35-42E1-8CB9-95D1EA3AA594}"/>
              </a:ext>
            </a:extLst>
          </p:cNvPr>
          <p:cNvSpPr>
            <a:spLocks noGrp="1"/>
          </p:cNvSpPr>
          <p:nvPr>
            <p:ph idx="1"/>
          </p:nvPr>
        </p:nvSpPr>
        <p:spPr/>
        <p:txBody>
          <a:bodyPr/>
          <a:lstStyle/>
          <a:p>
            <a:r>
              <a:rPr lang="en-US" dirty="0"/>
              <a:t> Must have the same requirements of enhanced sentencing under TLOA (public defense, judge, code, record and jury)</a:t>
            </a:r>
          </a:p>
          <a:p>
            <a:r>
              <a:rPr lang="en-US" dirty="0"/>
              <a:t> Defendant requirements</a:t>
            </a:r>
          </a:p>
          <a:p>
            <a:pPr lvl="1"/>
            <a:r>
              <a:rPr lang="en-US" dirty="0"/>
              <a:t>Defendant resides in Indian Country of the Tribe prosecuting, or</a:t>
            </a:r>
          </a:p>
          <a:p>
            <a:pPr lvl="1"/>
            <a:r>
              <a:rPr lang="en-US" dirty="0"/>
              <a:t>Defendant is employed in the Indian Country of the Tribe prosecuting, or</a:t>
            </a:r>
          </a:p>
          <a:p>
            <a:pPr lvl="1"/>
            <a:r>
              <a:rPr lang="en-US" dirty="0"/>
              <a:t> Is a spouse, intimate partner, or dating partner of a member of the Tribe OR an Indian who resides in the Indian Country of the Tribe</a:t>
            </a:r>
          </a:p>
          <a:p>
            <a:endParaRPr lang="en-US" dirty="0"/>
          </a:p>
        </p:txBody>
      </p:sp>
    </p:spTree>
    <p:extLst>
      <p:ext uri="{BB962C8B-B14F-4D97-AF65-F5344CB8AC3E}">
        <p14:creationId xmlns:p14="http://schemas.microsoft.com/office/powerpoint/2010/main" val="124718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B46CE-D1B4-46C1-9F85-377905243FC1}"/>
              </a:ext>
            </a:extLst>
          </p:cNvPr>
          <p:cNvSpPr>
            <a:spLocks noGrp="1"/>
          </p:cNvSpPr>
          <p:nvPr>
            <p:ph type="title"/>
          </p:nvPr>
        </p:nvSpPr>
        <p:spPr/>
        <p:txBody>
          <a:bodyPr/>
          <a:lstStyle/>
          <a:p>
            <a:r>
              <a:rPr lang="en-US" dirty="0"/>
              <a:t>Defense Attorney vs. Judge “Licensed to Practice” § 1302(c)(3)(B)</a:t>
            </a:r>
          </a:p>
        </p:txBody>
      </p:sp>
      <p:sp>
        <p:nvSpPr>
          <p:cNvPr id="3" name="Content Placeholder 2">
            <a:extLst>
              <a:ext uri="{FF2B5EF4-FFF2-40B4-BE49-F238E27FC236}">
                <a16:creationId xmlns:a16="http://schemas.microsoft.com/office/drawing/2014/main" id="{8EC13187-14C9-4990-BD4F-06CE79CE4A19}"/>
              </a:ext>
            </a:extLst>
          </p:cNvPr>
          <p:cNvSpPr>
            <a:spLocks noGrp="1"/>
          </p:cNvSpPr>
          <p:nvPr>
            <p:ph idx="1"/>
          </p:nvPr>
        </p:nvSpPr>
        <p:spPr/>
        <p:txBody>
          <a:bodyPr/>
          <a:lstStyle/>
          <a:p>
            <a:r>
              <a:rPr lang="en-US" dirty="0"/>
              <a:t>Different than the standard for defense counsel</a:t>
            </a:r>
          </a:p>
          <a:p>
            <a:endParaRPr lang="en-US" dirty="0"/>
          </a:p>
          <a:p>
            <a:r>
              <a:rPr lang="en-US" dirty="0"/>
              <a:t>“…defense attorney licensed to practice law by any jurisdiction in the United States that applies appropriate professional licensing standards and effectively ensures the competence and professional responsibility of its licensed attorneys” § 1302(c)(2)</a:t>
            </a:r>
          </a:p>
          <a:p>
            <a:endParaRPr lang="en-US" dirty="0"/>
          </a:p>
          <a:p>
            <a:r>
              <a:rPr lang="en-US" dirty="0"/>
              <a:t>“is licensed to practice law by any jurisdiction in the United States” § 1302(c)(3)(B)</a:t>
            </a:r>
          </a:p>
        </p:txBody>
      </p:sp>
    </p:spTree>
    <p:extLst>
      <p:ext uri="{BB962C8B-B14F-4D97-AF65-F5344CB8AC3E}">
        <p14:creationId xmlns:p14="http://schemas.microsoft.com/office/powerpoint/2010/main" val="1819147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651E2-B6CD-45CF-8196-8C86887F9E93}"/>
              </a:ext>
            </a:extLst>
          </p:cNvPr>
          <p:cNvSpPr>
            <a:spLocks noGrp="1"/>
          </p:cNvSpPr>
          <p:nvPr>
            <p:ph type="title"/>
          </p:nvPr>
        </p:nvSpPr>
        <p:spPr/>
        <p:txBody>
          <a:bodyPr/>
          <a:lstStyle/>
          <a:p>
            <a:r>
              <a:rPr lang="en-US" dirty="0"/>
              <a:t>State Requirements for Judges</a:t>
            </a:r>
          </a:p>
        </p:txBody>
      </p:sp>
      <p:sp>
        <p:nvSpPr>
          <p:cNvPr id="3" name="Content Placeholder 2">
            <a:extLst>
              <a:ext uri="{FF2B5EF4-FFF2-40B4-BE49-F238E27FC236}">
                <a16:creationId xmlns:a16="http://schemas.microsoft.com/office/drawing/2014/main" id="{029804C5-4A30-4D99-AD5B-6A367F176296}"/>
              </a:ext>
            </a:extLst>
          </p:cNvPr>
          <p:cNvSpPr>
            <a:spLocks noGrp="1"/>
          </p:cNvSpPr>
          <p:nvPr>
            <p:ph idx="1"/>
          </p:nvPr>
        </p:nvSpPr>
        <p:spPr/>
        <p:txBody>
          <a:bodyPr/>
          <a:lstStyle/>
          <a:p>
            <a:r>
              <a:rPr lang="en-US" dirty="0"/>
              <a:t>Sufficient legal training </a:t>
            </a:r>
          </a:p>
          <a:p>
            <a:r>
              <a:rPr lang="en-US" dirty="0"/>
              <a:t>License to practice</a:t>
            </a:r>
          </a:p>
        </p:txBody>
      </p:sp>
    </p:spTree>
    <p:extLst>
      <p:ext uri="{BB962C8B-B14F-4D97-AF65-F5344CB8AC3E}">
        <p14:creationId xmlns:p14="http://schemas.microsoft.com/office/powerpoint/2010/main" val="1384851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AEFD-8348-4A60-AF57-0654D195D046}"/>
              </a:ext>
            </a:extLst>
          </p:cNvPr>
          <p:cNvSpPr>
            <a:spLocks noGrp="1"/>
          </p:cNvSpPr>
          <p:nvPr>
            <p:ph type="title"/>
          </p:nvPr>
        </p:nvSpPr>
        <p:spPr/>
        <p:txBody>
          <a:bodyPr/>
          <a:lstStyle/>
          <a:p>
            <a:r>
              <a:rPr lang="en-US" dirty="0"/>
              <a:t>Michigan</a:t>
            </a:r>
          </a:p>
        </p:txBody>
      </p:sp>
      <p:sp>
        <p:nvSpPr>
          <p:cNvPr id="3" name="Content Placeholder 2">
            <a:extLst>
              <a:ext uri="{FF2B5EF4-FFF2-40B4-BE49-F238E27FC236}">
                <a16:creationId xmlns:a16="http://schemas.microsoft.com/office/drawing/2014/main" id="{DAF8FE56-6F49-4B66-B24B-FE4F49185F4F}"/>
              </a:ext>
            </a:extLst>
          </p:cNvPr>
          <p:cNvSpPr>
            <a:spLocks noGrp="1"/>
          </p:cNvSpPr>
          <p:nvPr>
            <p:ph idx="1"/>
          </p:nvPr>
        </p:nvSpPr>
        <p:spPr/>
        <p:txBody>
          <a:bodyPr>
            <a:normAutofit/>
          </a:bodyPr>
          <a:lstStyle/>
          <a:p>
            <a:r>
              <a:rPr lang="en-US" sz="3200" dirty="0"/>
              <a:t>Licensed to Practice</a:t>
            </a:r>
          </a:p>
          <a:p>
            <a:pPr lvl="1"/>
            <a:r>
              <a:rPr lang="en-US" sz="2800" dirty="0"/>
              <a:t>Licensed to practice law in MI (J.D. from accredited U.S. law school and passed MI bar exam)</a:t>
            </a:r>
          </a:p>
          <a:p>
            <a:pPr marL="457200" lvl="1" indent="0">
              <a:buNone/>
            </a:pPr>
            <a:endParaRPr lang="en-US" sz="2800" dirty="0"/>
          </a:p>
          <a:p>
            <a:r>
              <a:rPr lang="en-US" sz="3200" dirty="0"/>
              <a:t>Sufficient legal training</a:t>
            </a:r>
            <a:endParaRPr lang="en-US" sz="2800" dirty="0"/>
          </a:p>
          <a:p>
            <a:pPr lvl="1"/>
            <a:r>
              <a:rPr lang="en-US" sz="2800" dirty="0"/>
              <a:t>Admitted to practice for at least 5 years</a:t>
            </a:r>
          </a:p>
          <a:p>
            <a:pPr lvl="1"/>
            <a:r>
              <a:rPr lang="en-US" sz="2800" dirty="0"/>
              <a:t>No appointment after age 70 </a:t>
            </a:r>
          </a:p>
          <a:p>
            <a:pPr lvl="1"/>
            <a:r>
              <a:rPr lang="en-US" sz="2800" dirty="0"/>
              <a:t>No requirement of courtroom experience</a:t>
            </a:r>
          </a:p>
          <a:p>
            <a:endParaRPr lang="en-US" dirty="0"/>
          </a:p>
        </p:txBody>
      </p:sp>
    </p:spTree>
    <p:extLst>
      <p:ext uri="{BB962C8B-B14F-4D97-AF65-F5344CB8AC3E}">
        <p14:creationId xmlns:p14="http://schemas.microsoft.com/office/powerpoint/2010/main" val="1474752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AEFD-8348-4A60-AF57-0654D195D046}"/>
              </a:ext>
            </a:extLst>
          </p:cNvPr>
          <p:cNvSpPr>
            <a:spLocks noGrp="1"/>
          </p:cNvSpPr>
          <p:nvPr>
            <p:ph type="title"/>
          </p:nvPr>
        </p:nvSpPr>
        <p:spPr/>
        <p:txBody>
          <a:bodyPr/>
          <a:lstStyle/>
          <a:p>
            <a:r>
              <a:rPr lang="en-US" dirty="0"/>
              <a:t>Alaska</a:t>
            </a:r>
          </a:p>
        </p:txBody>
      </p:sp>
      <p:sp>
        <p:nvSpPr>
          <p:cNvPr id="3" name="Content Placeholder 2">
            <a:extLst>
              <a:ext uri="{FF2B5EF4-FFF2-40B4-BE49-F238E27FC236}">
                <a16:creationId xmlns:a16="http://schemas.microsoft.com/office/drawing/2014/main" id="{DAF8FE56-6F49-4B66-B24B-FE4F49185F4F}"/>
              </a:ext>
            </a:extLst>
          </p:cNvPr>
          <p:cNvSpPr>
            <a:spLocks noGrp="1"/>
          </p:cNvSpPr>
          <p:nvPr>
            <p:ph idx="1"/>
          </p:nvPr>
        </p:nvSpPr>
        <p:spPr>
          <a:xfrm>
            <a:off x="838200" y="1690688"/>
            <a:ext cx="10515600" cy="4486275"/>
          </a:xfrm>
        </p:spPr>
        <p:txBody>
          <a:bodyPr>
            <a:normAutofit fontScale="47500" lnSpcReduction="20000"/>
          </a:bodyPr>
          <a:lstStyle/>
          <a:p>
            <a:r>
              <a:rPr lang="en-US" sz="5100" dirty="0"/>
              <a:t>Licensed to Practice</a:t>
            </a:r>
          </a:p>
          <a:p>
            <a:pPr lvl="1"/>
            <a:r>
              <a:rPr lang="en-US" sz="5100" dirty="0"/>
              <a:t>District Court</a:t>
            </a:r>
          </a:p>
          <a:p>
            <a:pPr lvl="2"/>
            <a:r>
              <a:rPr lang="en-US" sz="3800" dirty="0"/>
              <a:t>At least 21 years od</a:t>
            </a:r>
          </a:p>
          <a:p>
            <a:pPr lvl="2"/>
            <a:r>
              <a:rPr lang="en-US" sz="3800" dirty="0"/>
              <a:t>U.S. and AK citizen and resident for at least 5 </a:t>
            </a:r>
            <a:r>
              <a:rPr lang="en-US" sz="3800" dirty="0" err="1"/>
              <a:t>yrs</a:t>
            </a:r>
            <a:r>
              <a:rPr lang="en-US" sz="3800" dirty="0"/>
              <a:t> immediately preceding appointment</a:t>
            </a:r>
          </a:p>
          <a:p>
            <a:pPr lvl="2"/>
            <a:r>
              <a:rPr lang="en-US" sz="3800" dirty="0"/>
              <a:t>3 years active practice immediately preceding appointment OR served 7 years as a state magistrate</a:t>
            </a:r>
          </a:p>
          <a:p>
            <a:pPr lvl="1"/>
            <a:r>
              <a:rPr lang="en-US" sz="5100" dirty="0"/>
              <a:t>Magistrate</a:t>
            </a:r>
            <a:r>
              <a:rPr lang="en-US" sz="3800" dirty="0"/>
              <a:t> </a:t>
            </a:r>
          </a:p>
          <a:p>
            <a:pPr lvl="2"/>
            <a:r>
              <a:rPr lang="en-US" sz="3800" dirty="0"/>
              <a:t>At least 21 years and citizen of the U.S. and AK</a:t>
            </a:r>
          </a:p>
          <a:p>
            <a:pPr lvl="2"/>
            <a:r>
              <a:rPr lang="en-US" sz="3800" dirty="0"/>
              <a:t>Resident of AK for at least 6 months immediately preceding appointment</a:t>
            </a:r>
          </a:p>
          <a:p>
            <a:pPr lvl="2"/>
            <a:r>
              <a:rPr lang="en-US" sz="3800" dirty="0"/>
              <a:t>Other qualifications required by AK Supreme Court</a:t>
            </a:r>
          </a:p>
          <a:p>
            <a:pPr lvl="2"/>
            <a:r>
              <a:rPr lang="en-US" sz="3800" dirty="0"/>
              <a:t>Issues summonses, warrants</a:t>
            </a:r>
          </a:p>
          <a:p>
            <a:pPr lvl="2"/>
            <a:r>
              <a:rPr lang="en-US" sz="3800" dirty="0"/>
              <a:t>Presides over felony preliminary hearings</a:t>
            </a:r>
          </a:p>
          <a:p>
            <a:pPr lvl="2"/>
            <a:r>
              <a:rPr lang="en-US" sz="3800" dirty="0"/>
              <a:t>May hear criminal misdemeanor trials if defendant agrees</a:t>
            </a:r>
          </a:p>
          <a:p>
            <a:pPr marL="457200" lvl="1" indent="0">
              <a:buNone/>
            </a:pPr>
            <a:endParaRPr lang="en-US" sz="3800" dirty="0"/>
          </a:p>
          <a:p>
            <a:r>
              <a:rPr lang="en-US" sz="5100" dirty="0"/>
              <a:t>Sufficient legal training</a:t>
            </a:r>
            <a:endParaRPr lang="en-US" sz="3800" dirty="0"/>
          </a:p>
          <a:p>
            <a:pPr lvl="1"/>
            <a:r>
              <a:rPr lang="en-US" sz="3800" dirty="0"/>
              <a:t>District Court – Admitted to Alaska State Bar (J.D. and pass Alaska Bar Exam)</a:t>
            </a:r>
          </a:p>
          <a:p>
            <a:pPr lvl="1"/>
            <a:r>
              <a:rPr lang="en-US" sz="3800" dirty="0"/>
              <a:t>Magistrate Court – No requirement of admission to state bar</a:t>
            </a:r>
          </a:p>
          <a:p>
            <a:endParaRPr lang="en-US" dirty="0"/>
          </a:p>
        </p:txBody>
      </p:sp>
    </p:spTree>
    <p:extLst>
      <p:ext uri="{BB962C8B-B14F-4D97-AF65-F5344CB8AC3E}">
        <p14:creationId xmlns:p14="http://schemas.microsoft.com/office/powerpoint/2010/main" val="2490008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AEFD-8348-4A60-AF57-0654D195D046}"/>
              </a:ext>
            </a:extLst>
          </p:cNvPr>
          <p:cNvSpPr>
            <a:spLocks noGrp="1"/>
          </p:cNvSpPr>
          <p:nvPr>
            <p:ph type="title"/>
          </p:nvPr>
        </p:nvSpPr>
        <p:spPr/>
        <p:txBody>
          <a:bodyPr/>
          <a:lstStyle/>
          <a:p>
            <a:r>
              <a:rPr lang="en-US" dirty="0"/>
              <a:t>Arizona</a:t>
            </a:r>
          </a:p>
        </p:txBody>
      </p:sp>
      <p:sp>
        <p:nvSpPr>
          <p:cNvPr id="3" name="Content Placeholder 2">
            <a:extLst>
              <a:ext uri="{FF2B5EF4-FFF2-40B4-BE49-F238E27FC236}">
                <a16:creationId xmlns:a16="http://schemas.microsoft.com/office/drawing/2014/main" id="{DAF8FE56-6F49-4B66-B24B-FE4F49185F4F}"/>
              </a:ext>
            </a:extLst>
          </p:cNvPr>
          <p:cNvSpPr>
            <a:spLocks noGrp="1"/>
          </p:cNvSpPr>
          <p:nvPr>
            <p:ph idx="1"/>
          </p:nvPr>
        </p:nvSpPr>
        <p:spPr/>
        <p:txBody>
          <a:bodyPr>
            <a:normAutofit/>
          </a:bodyPr>
          <a:lstStyle/>
          <a:p>
            <a:r>
              <a:rPr lang="en-US" sz="3200" dirty="0"/>
              <a:t>Licensed to Practice</a:t>
            </a:r>
          </a:p>
          <a:p>
            <a:pPr lvl="1"/>
            <a:r>
              <a:rPr lang="en-US" sz="2800" dirty="0"/>
              <a:t>Municipal misdemeanor criminal cases do not require law degree</a:t>
            </a:r>
          </a:p>
          <a:p>
            <a:pPr lvl="1"/>
            <a:r>
              <a:rPr lang="en-US" sz="2800" dirty="0"/>
              <a:t>Justice of the Peace misdemeanor criminal cases may not require law degree</a:t>
            </a:r>
          </a:p>
          <a:p>
            <a:pPr marL="457200" lvl="1" indent="0">
              <a:buNone/>
            </a:pPr>
            <a:endParaRPr lang="en-US" sz="2800" dirty="0"/>
          </a:p>
          <a:p>
            <a:r>
              <a:rPr lang="en-US" sz="3200" dirty="0"/>
              <a:t>Sufficient legal training</a:t>
            </a:r>
            <a:endParaRPr lang="en-US" sz="2800" dirty="0"/>
          </a:p>
          <a:p>
            <a:pPr lvl="1"/>
            <a:r>
              <a:rPr lang="en-US" sz="2800" dirty="0"/>
              <a:t>For felony cases, must be licensed to practice</a:t>
            </a:r>
          </a:p>
          <a:p>
            <a:pPr lvl="1"/>
            <a:r>
              <a:rPr lang="en-US" sz="2800" dirty="0"/>
              <a:t>No minimum number of years required</a:t>
            </a:r>
          </a:p>
          <a:p>
            <a:pPr lvl="1"/>
            <a:r>
              <a:rPr lang="en-US" sz="2800" dirty="0"/>
              <a:t>No requirement of courtroom experience</a:t>
            </a:r>
          </a:p>
          <a:p>
            <a:endParaRPr lang="en-US" dirty="0"/>
          </a:p>
        </p:txBody>
      </p:sp>
    </p:spTree>
    <p:extLst>
      <p:ext uri="{BB962C8B-B14F-4D97-AF65-F5344CB8AC3E}">
        <p14:creationId xmlns:p14="http://schemas.microsoft.com/office/powerpoint/2010/main" val="25204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1104</TotalTime>
  <Words>811</Words>
  <Application>Microsoft Office PowerPoint</Application>
  <PresentationFormat>Widescreen</PresentationFormat>
  <Paragraphs>93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Tribal Law and Order Act Enhanced Sentencing and VAWA Special Domestic Violence Jurisdiction – Constitutional Standards for Tribal Court Judges  National American Indian Court Judges Association  Tribal Legal Advocacy Training Series  Hon. Ron J. Whitener</vt:lpstr>
      <vt:lpstr>Tribal Law &amp; Order Act</vt:lpstr>
      <vt:lpstr>Violence Against Women Act Reauthorization  Special Domestic Violence Jurisdiction</vt:lpstr>
      <vt:lpstr>VAWA Special Domestic Violence Jurisdiction Requirements</vt:lpstr>
      <vt:lpstr>Defense Attorney vs. Judge “Licensed to Practice” § 1302(c)(3)(B)</vt:lpstr>
      <vt:lpstr>State Requirements for Judges</vt:lpstr>
      <vt:lpstr>Michigan</vt:lpstr>
      <vt:lpstr>Alaska</vt:lpstr>
      <vt:lpstr>Arizona</vt:lpstr>
      <vt:lpstr>States with Non-Attorney Criminal Presiding Judges in Some Form</vt:lpstr>
      <vt:lpstr>Practicalities</vt:lpstr>
      <vt:lpstr>Questions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Rodriguez</dc:creator>
  <cp:lastModifiedBy>Ron Whitener</cp:lastModifiedBy>
  <cp:revision>6</cp:revision>
  <dcterms:created xsi:type="dcterms:W3CDTF">2021-08-16T23:57:55Z</dcterms:created>
  <dcterms:modified xsi:type="dcterms:W3CDTF">2022-02-09T18:48:08Z</dcterms:modified>
</cp:coreProperties>
</file>